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314C65-8DF0-43D6-B266-73329F806E9A}">
  <a:tblStyle styleId="{B6314C65-8DF0-43D6-B266-73329F806E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1045d2ba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1045d2ba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ac3e755d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ac3e755d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7c87f9ca60_9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7c87f9ca60_9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7c87f9ca60_9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7c87f9ca60_9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7c87f9ca60_9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7c87f9ca60_9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7c87f9ca60_9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7c87f9ca60_9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7c87f9ca60_9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7c87f9ca60_9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7c87f9ca60_9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7c87f9ca60_9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7c87f9ca60_9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7c87f9ca60_9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7d23e5f5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7d23e5f5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7d23e5f55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7d23e5f55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d23e5f55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d23e5f55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ac3e755d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ac3e755d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7d23e5f55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7d23e5f55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7d23e5f55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7d23e5f55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7d23e5f55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7d23e5f55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7d23e5f55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7d23e5f55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7d23e5f55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7d23e5f55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7d23e5f55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7d23e5f55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7d23e5f55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7d23e5f55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7d23e5f55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7d23e5f55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7d23e5f55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7d23e5f55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7d23e5f55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7d23e5f55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ac3e755d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ac3e755d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7d23e5f55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7d23e5f55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7d23e5f552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7d23e5f55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7d23e5f55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7d23e5f55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7d23e5f55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7d23e5f55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7d23e5f55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7d23e5f55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7d23e5f552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7d23e5f55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7e352bdd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7e352bdd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7d23e5f55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7d23e5f55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7d23e5f552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7d23e5f55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7e352bdd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7e352bdd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ac3e755d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ac3e755d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7e352bddb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7e352bddb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7e352bddb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27e352bddb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7e352bddb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27e352bddb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7e352bddb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7e352bddb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7e352bddb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7e352bddb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7e352bddb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7e352bddb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7e352bddb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7e352bddb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7e352bddb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7e352bddb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7e352bddb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7e352bddb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7e352bddb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7e352bddb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ac3e755da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ac3e755da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7e352bddb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27e352bddb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7e352bddb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7e352bddb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7e352bddb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27e352bddb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7e352bddb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7e352bddb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7e352bddb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27e352bddb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7e352bddb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27e352bddb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ac3e755da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7ac3e755d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ac3e755da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ac3e755da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ac3e755da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ac3e755da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c1b35430d_1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c1b35430d_1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c1b35430d_1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c1b35430d_1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1045d2ba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1045d2ba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c1b35430d_1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7c1b35430d_1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c1b35430d_1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c1b35430d_1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c3041a6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c3041a6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c2e6a80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7c2e6a80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c2e6a806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c2e6a80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c2e6a806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7c2e6a806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c2e6a806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c2e6a806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c2e6a806f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c2e6a806f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c2e6a806f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7c2e6a806f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c2e6de3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c2e6de3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573ca04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573ca04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c2e6de3f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7c2e6de3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c2e6de3f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c2e6de3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c2e6de3f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c2e6de3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c2e6de3f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c2e6de3f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c2e6de3f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7c2e6de3f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c2e6a806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7c2e6a806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c2e6de3f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7c2e6de3f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7c2e6de3f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7c2e6de3f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c2e6de3f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7c2e6de3f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c2e6de3f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7c2e6de3f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573ca04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573ca04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c2e6de3f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7c2e6de3f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c2e6de3f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7c2e6de3f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c2e6de3f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7c2e6de3f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c2e6de3f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c2e6de3f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7c87f9ca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7c87f9ca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7c87f9ca6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7c87f9ca6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c87f9ca6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7c87f9ca6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7c87f9ca6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7c87f9ca6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7c87f9ca6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7c87f9ca6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7c87f9ca6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7c87f9ca6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573ca040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573ca040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c87f9ca6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7c87f9ca6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c87f9ca6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c87f9ca6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c87f9ca6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c87f9ca6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c87f9ca6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c87f9ca6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c87f9ca6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7c87f9ca6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7c87f9ca6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7c87f9ca6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7c87f9ca6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7c87f9ca6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7c87f9ca6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7c87f9ca6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c87f9ca6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7c87f9ca6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7c87f9ca6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7c87f9ca6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ac3e755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ac3e755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7c87f9ca6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7c87f9ca6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7c87f9ca6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7c87f9ca6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7c87f9ca6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7c87f9ca6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7c87f9ca6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7c87f9ca6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7c87f9ca60_9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7c87f9ca60_9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7c87f9ca60_9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7c87f9ca60_9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c87f9ca60_9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7c87f9ca60_9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7c87f9ca60_9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7c87f9ca60_9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7c87f9ca60_9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7c87f9ca60_9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7c87f9ca60_9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7c87f9ca60_9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c1b3543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c1b3543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7c87f9ca60_9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7c87f9ca60_9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7c87f9ca60_9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7c87f9ca60_9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c87f9ca60_9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c87f9ca60_9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c87f9ca60_9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c87f9ca60_9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7c87f9ca60_9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7c87f9ca60_9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7c87f9ca60_9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7c87f9ca60_9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7c87f9ca60_9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7c87f9ca60_9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7c87f9ca60_9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7c87f9ca60_9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7c87f9ca60_9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7c87f9ca60_9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7c87f9ca60_9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7c87f9ca60_9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ac3e755d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ac3e755d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7c87f9ca60_9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7c87f9ca60_9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7c87f9ca60_9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7c87f9ca60_9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7c87f9ca60_9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7c87f9ca60_9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7c87f9ca60_9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7c87f9ca60_9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7c87f9ca60_9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7c87f9ca60_9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7c87f9ca60_9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7c87f9ca60_9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7c87f9ca60_9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7c87f9ca60_9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7c87f9ca60_9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7c87f9ca60_9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7c87f9ca60_9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7c87f9ca60_9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7c87f9ca60_9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7c87f9ca60_9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ac3e755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ac3e755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7c87f9ca60_9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7c87f9ca60_9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7c87f9ca60_9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7c87f9ca60_9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7c87f9ca60_9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7c87f9ca60_9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7c87f9ca60_9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7c87f9ca60_9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7c87f9ca60_9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7c87f9ca60_9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7c87f9ca60_9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7c87f9ca60_9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7c87f9ca60_9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7c87f9ca60_9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7c87f9ca60_9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7c87f9ca60_9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7c87f9ca60_9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7c87f9ca60_9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7c87f9ca60_9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7c87f9ca60_9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3.png"/><Relationship Id="rId4" Type="http://schemas.openxmlformats.org/officeDocument/2006/relationships/image" Target="../media/image11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www.mouser.com/datasheet/2/1458/DS9193_18-3104722.pdf" TargetMode="External"/><Relationship Id="rId4" Type="http://schemas.openxmlformats.org/officeDocument/2006/relationships/image" Target="../media/image100.png"/><Relationship Id="rId5" Type="http://schemas.openxmlformats.org/officeDocument/2006/relationships/image" Target="../media/image70.png"/><Relationship Id="rId6" Type="http://schemas.openxmlformats.org/officeDocument/2006/relationships/image" Target="../media/image10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4.png"/><Relationship Id="rId4" Type="http://schemas.openxmlformats.org/officeDocument/2006/relationships/hyperlink" Target="https://www.digikey.com/en/resources/conversion-calculators/conversion-calculator-led-series-resistor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4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4.gif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3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1.png"/><Relationship Id="rId13" Type="http://schemas.openxmlformats.org/officeDocument/2006/relationships/image" Target="../media/image2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5" Type="http://schemas.openxmlformats.org/officeDocument/2006/relationships/image" Target="../media/image20.png"/><Relationship Id="rId14" Type="http://schemas.openxmlformats.org/officeDocument/2006/relationships/image" Target="../media/image23.png"/><Relationship Id="rId5" Type="http://schemas.openxmlformats.org/officeDocument/2006/relationships/image" Target="../media/image125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9.png"/><Relationship Id="rId4" Type="http://schemas.openxmlformats.org/officeDocument/2006/relationships/image" Target="../media/image12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4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4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2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2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9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5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st.com/en/microcontrollers-microprocessors/stm32-32-bit-arm-cortex-mcus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mouser.com/datasheet/2/294/rp170_ea-3219762.pdf" TargetMode="External"/><Relationship Id="rId10" Type="http://schemas.openxmlformats.org/officeDocument/2006/relationships/hyperlink" Target="https://www.homemade-circuits.com/make-this-simplest-continuity-tester/" TargetMode="External"/><Relationship Id="rId13" Type="http://schemas.openxmlformats.org/officeDocument/2006/relationships/image" Target="../media/image1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google.com/url?sa=t&amp;rct=j&amp;q=&amp;esrc=s&amp;source=video&amp;cd=&amp;cad=rja&amp;uact=8&amp;ved=2ahUKEwiw_cKDsOeAAxXgl2oFHV-bCqwQtwJ6BAgQEAI&amp;url=https%3A%2F%2Fwww.imdb.com%2Ftitle%2Ftt0062622%2F&amp;usg=AOvVaw1Wqs9JYO-3yY7y18TJ_rQt&amp;opi=89978449" TargetMode="External"/><Relationship Id="rId4" Type="http://schemas.openxmlformats.org/officeDocument/2006/relationships/hyperlink" Target="https://www.st.com/en/microcontrollers-microprocessors/stm32f103c8.html" TargetMode="External"/><Relationship Id="rId9" Type="http://schemas.openxmlformats.org/officeDocument/2006/relationships/hyperlink" Target="https://www.homemade-circuits.com/make-this-simplest-continuity-tester/" TargetMode="External"/><Relationship Id="rId14" Type="http://schemas.openxmlformats.org/officeDocument/2006/relationships/image" Target="../media/image3.png"/><Relationship Id="rId5" Type="http://schemas.openxmlformats.org/officeDocument/2006/relationships/hyperlink" Target="https://embo.jakubparez.com/" TargetMode="External"/><Relationship Id="rId6" Type="http://schemas.openxmlformats.org/officeDocument/2006/relationships/hyperlink" Target="https://controllerstech.com/can-protocol-in-stm32/" TargetMode="External"/><Relationship Id="rId7" Type="http://schemas.openxmlformats.org/officeDocument/2006/relationships/hyperlink" Target="https://controllerstech.com/can-protocol-in-stm32/" TargetMode="External"/><Relationship Id="rId8" Type="http://schemas.openxmlformats.org/officeDocument/2006/relationships/hyperlink" Target="https://embo.jakubparez.com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Relationship Id="rId4" Type="http://schemas.openxmlformats.org/officeDocument/2006/relationships/image" Target="../media/image34.png"/><Relationship Id="rId5" Type="http://schemas.openxmlformats.org/officeDocument/2006/relationships/image" Target="../media/image6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34.png"/><Relationship Id="rId5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7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png"/><Relationship Id="rId4" Type="http://schemas.openxmlformats.org/officeDocument/2006/relationships/hyperlink" Target="https://www.st.com/resource/en/datasheet/stm32f103c8.pdf" TargetMode="External"/><Relationship Id="rId5" Type="http://schemas.openxmlformats.org/officeDocument/2006/relationships/image" Target="../media/image7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Relationship Id="rId4" Type="http://schemas.openxmlformats.org/officeDocument/2006/relationships/hyperlink" Target="https://www.mouser.com/datasheet/2/1458/DS9193_18-3104722.pdf" TargetMode="External"/><Relationship Id="rId5" Type="http://schemas.openxmlformats.org/officeDocument/2006/relationships/image" Target="../media/image100.png"/><Relationship Id="rId6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7.png"/><Relationship Id="rId4" Type="http://schemas.openxmlformats.org/officeDocument/2006/relationships/image" Target="../media/image7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5.png"/><Relationship Id="rId4" Type="http://schemas.openxmlformats.org/officeDocument/2006/relationships/image" Target="../media/image97.png"/><Relationship Id="rId5" Type="http://schemas.openxmlformats.org/officeDocument/2006/relationships/image" Target="../media/image8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1.png"/><Relationship Id="rId4" Type="http://schemas.openxmlformats.org/officeDocument/2006/relationships/image" Target="../media/image85.png"/><Relationship Id="rId5" Type="http://schemas.openxmlformats.org/officeDocument/2006/relationships/image" Target="../media/image8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8.png"/><Relationship Id="rId4" Type="http://schemas.openxmlformats.org/officeDocument/2006/relationships/image" Target="../media/image84.png"/><Relationship Id="rId5" Type="http://schemas.openxmlformats.org/officeDocument/2006/relationships/image" Target="../media/image9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5.png"/><Relationship Id="rId4" Type="http://schemas.openxmlformats.org/officeDocument/2006/relationships/image" Target="../media/image105.png"/><Relationship Id="rId5" Type="http://schemas.openxmlformats.org/officeDocument/2006/relationships/image" Target="../media/image8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2.png"/><Relationship Id="rId4" Type="http://schemas.openxmlformats.org/officeDocument/2006/relationships/image" Target="../media/image8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4.png"/><Relationship Id="rId4" Type="http://schemas.openxmlformats.org/officeDocument/2006/relationships/image" Target="../media/image9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9.png"/><Relationship Id="rId4" Type="http://schemas.openxmlformats.org/officeDocument/2006/relationships/image" Target="../media/image8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3.png"/><Relationship Id="rId4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3.png"/><Relationship Id="rId4" Type="http://schemas.openxmlformats.org/officeDocument/2006/relationships/image" Target="../media/image10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4.png"/><Relationship Id="rId4" Type="http://schemas.openxmlformats.org/officeDocument/2006/relationships/image" Target="../media/image12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3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0" y="862500"/>
            <a:ext cx="8520600" cy="13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0">
                <a:solidFill>
                  <a:schemeClr val="lt1"/>
                </a:solidFill>
              </a:rPr>
              <a:t>Tools, badges, and boards: reverse engineering and building hardware</a:t>
            </a:r>
            <a:endParaRPr sz="3750">
              <a:solidFill>
                <a:schemeClr val="lt1"/>
              </a:solidFill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Conrad Franke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000" y="4352500"/>
            <a:ext cx="2985800" cy="7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3385275" y="3315275"/>
            <a:ext cx="5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 rotWithShape="1">
          <a:blip r:embed="rId3">
            <a:alphaModFix/>
          </a:blip>
          <a:srcRect b="63440" l="36319" r="29628" t="2477"/>
          <a:stretch/>
        </p:blipFill>
        <p:spPr>
          <a:xfrm>
            <a:off x="2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34"/>
          <p:cNvCxnSpPr/>
          <p:nvPr/>
        </p:nvCxnSpPr>
        <p:spPr>
          <a:xfrm>
            <a:off x="3994325" y="1380875"/>
            <a:ext cx="300" cy="88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34"/>
          <p:cNvCxnSpPr/>
          <p:nvPr/>
        </p:nvCxnSpPr>
        <p:spPr>
          <a:xfrm>
            <a:off x="4105525" y="1325250"/>
            <a:ext cx="466500" cy="70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34"/>
          <p:cNvCxnSpPr/>
          <p:nvPr/>
        </p:nvCxnSpPr>
        <p:spPr>
          <a:xfrm flipH="1" rot="10800000">
            <a:off x="2150050" y="2155800"/>
            <a:ext cx="1047300" cy="831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34"/>
          <p:cNvCxnSpPr/>
          <p:nvPr/>
        </p:nvCxnSpPr>
        <p:spPr>
          <a:xfrm>
            <a:off x="6376075" y="1343800"/>
            <a:ext cx="684000" cy="54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34"/>
          <p:cNvCxnSpPr/>
          <p:nvPr/>
        </p:nvCxnSpPr>
        <p:spPr>
          <a:xfrm>
            <a:off x="6366825" y="1343800"/>
            <a:ext cx="506700" cy="229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34"/>
          <p:cNvSpPr/>
          <p:nvPr/>
        </p:nvSpPr>
        <p:spPr>
          <a:xfrm rot="10800000">
            <a:off x="2919500" y="3549525"/>
            <a:ext cx="5421300" cy="144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4"/>
          <p:cNvSpPr txBox="1"/>
          <p:nvPr/>
        </p:nvSpPr>
        <p:spPr>
          <a:xfrm>
            <a:off x="3443075" y="908200"/>
            <a:ext cx="1102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Silkscreen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5911125" y="1019425"/>
            <a:ext cx="1332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Traces</a:t>
            </a:r>
            <a:endParaRPr b="1"/>
          </a:p>
        </p:txBody>
      </p:sp>
      <p:sp>
        <p:nvSpPr>
          <p:cNvPr id="173" name="Google Shape;173;p34"/>
          <p:cNvSpPr txBox="1"/>
          <p:nvPr/>
        </p:nvSpPr>
        <p:spPr>
          <a:xfrm>
            <a:off x="1668175" y="2909925"/>
            <a:ext cx="1102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VIA</a:t>
            </a:r>
            <a:endParaRPr b="1"/>
          </a:p>
        </p:txBody>
      </p:sp>
      <p:sp>
        <p:nvSpPr>
          <p:cNvPr id="174" name="Google Shape;174;p34"/>
          <p:cNvSpPr txBox="1"/>
          <p:nvPr/>
        </p:nvSpPr>
        <p:spPr>
          <a:xfrm>
            <a:off x="3410475" y="3234375"/>
            <a:ext cx="2178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SMD COMPONENTS</a:t>
            </a:r>
            <a:endParaRPr b="1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4"/>
          <p:cNvSpPr txBox="1"/>
          <p:nvPr>
            <p:ph type="title"/>
          </p:nvPr>
        </p:nvSpPr>
        <p:spPr>
          <a:xfrm>
            <a:off x="50" y="0"/>
            <a:ext cx="89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 Change CAP values</a:t>
            </a:r>
            <a:endParaRPr/>
          </a:p>
        </p:txBody>
      </p:sp>
      <p:sp>
        <p:nvSpPr>
          <p:cNvPr id="915" name="Google Shape;915;p124"/>
          <p:cNvSpPr txBox="1"/>
          <p:nvPr/>
        </p:nvSpPr>
        <p:spPr>
          <a:xfrm>
            <a:off x="6760800" y="667475"/>
            <a:ext cx="21225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Change values to match the schematic (We are again going to use the 0805 package size, same as resistors)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Values such as 105 can be looked up and translated if needed just lookup capacitor number marking #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16" name="Google Shape;91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50" y="2963575"/>
            <a:ext cx="5775651" cy="22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150" y="823275"/>
            <a:ext cx="5647438" cy="20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124"/>
          <p:cNvCxnSpPr/>
          <p:nvPr/>
        </p:nvCxnSpPr>
        <p:spPr>
          <a:xfrm flipH="1">
            <a:off x="6282075" y="1472375"/>
            <a:ext cx="461400" cy="42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124"/>
          <p:cNvCxnSpPr/>
          <p:nvPr/>
        </p:nvCxnSpPr>
        <p:spPr>
          <a:xfrm flipH="1">
            <a:off x="5595100" y="1482200"/>
            <a:ext cx="1040400" cy="441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124"/>
          <p:cNvCxnSpPr/>
          <p:nvPr/>
        </p:nvCxnSpPr>
        <p:spPr>
          <a:xfrm flipH="1">
            <a:off x="2885800" y="1433125"/>
            <a:ext cx="3749700" cy="706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50" y="468600"/>
            <a:ext cx="8279425" cy="46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5"/>
          <p:cNvSpPr txBox="1"/>
          <p:nvPr>
            <p:ph type="title"/>
          </p:nvPr>
        </p:nvSpPr>
        <p:spPr>
          <a:xfrm>
            <a:off x="50" y="0"/>
            <a:ext cx="89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 Change CAP Footprint</a:t>
            </a:r>
            <a:endParaRPr/>
          </a:p>
        </p:txBody>
      </p:sp>
      <p:sp>
        <p:nvSpPr>
          <p:cNvPr id="927" name="Google Shape;927;p125"/>
          <p:cNvSpPr txBox="1"/>
          <p:nvPr/>
        </p:nvSpPr>
        <p:spPr>
          <a:xfrm>
            <a:off x="1636925" y="2100450"/>
            <a:ext cx="21225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0805 Footprint hand solder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26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 Footprint</a:t>
            </a:r>
            <a:endParaRPr/>
          </a:p>
        </p:txBody>
      </p:sp>
      <p:pic>
        <p:nvPicPr>
          <p:cNvPr id="933" name="Google Shape;93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7516949" cy="386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4" name="Google Shape;934;p126"/>
          <p:cNvCxnSpPr/>
          <p:nvPr/>
        </p:nvCxnSpPr>
        <p:spPr>
          <a:xfrm rot="10800000">
            <a:off x="4996375" y="2071275"/>
            <a:ext cx="2856300" cy="88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126"/>
          <p:cNvSpPr txBox="1"/>
          <p:nvPr/>
        </p:nvSpPr>
        <p:spPr>
          <a:xfrm>
            <a:off x="7921375" y="1914100"/>
            <a:ext cx="1060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Open the footprint browser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27"/>
          <p:cNvSpPr txBox="1"/>
          <p:nvPr/>
        </p:nvSpPr>
        <p:spPr>
          <a:xfrm>
            <a:off x="7715250" y="1276050"/>
            <a:ext cx="12663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Need footprint with same package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41" name="Google Shape;941;p127"/>
          <p:cNvSpPr txBox="1"/>
          <p:nvPr/>
        </p:nvSpPr>
        <p:spPr>
          <a:xfrm>
            <a:off x="204000" y="4358200"/>
            <a:ext cx="87360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-Voltage regulator is the RT9193-33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-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Datasheet</a:t>
            </a:r>
            <a:r>
              <a:rPr b="1" lang="en">
                <a:solidFill>
                  <a:schemeClr val="dk1"/>
                </a:solidFill>
              </a:rPr>
              <a:t> states that it is a SOT-23-5 package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-Need to find SOT-23-5 package symbol and footprint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42" name="Google Shape;942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9232" y="2365000"/>
            <a:ext cx="1744767" cy="10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315" y="3520675"/>
            <a:ext cx="1146410" cy="11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563"/>
            <a:ext cx="7715250" cy="4311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28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 Footprint</a:t>
            </a:r>
            <a:endParaRPr/>
          </a:p>
        </p:txBody>
      </p:sp>
      <p:pic>
        <p:nvPicPr>
          <p:cNvPr id="950" name="Google Shape;95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7516949" cy="386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1" name="Google Shape;951;p128"/>
          <p:cNvCxnSpPr/>
          <p:nvPr/>
        </p:nvCxnSpPr>
        <p:spPr>
          <a:xfrm rot="10800000">
            <a:off x="4996375" y="2071275"/>
            <a:ext cx="2856300" cy="88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128"/>
          <p:cNvSpPr txBox="1"/>
          <p:nvPr/>
        </p:nvSpPr>
        <p:spPr>
          <a:xfrm>
            <a:off x="7921375" y="1914100"/>
            <a:ext cx="1060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Open the footprint browser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9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 Footprint</a:t>
            </a:r>
            <a:endParaRPr/>
          </a:p>
        </p:txBody>
      </p:sp>
      <p:sp>
        <p:nvSpPr>
          <p:cNvPr id="958" name="Google Shape;958;p129"/>
          <p:cNvSpPr txBox="1"/>
          <p:nvPr/>
        </p:nvSpPr>
        <p:spPr>
          <a:xfrm>
            <a:off x="2991600" y="1648950"/>
            <a:ext cx="3160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Voltage Regulator Complete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3" y="76200"/>
            <a:ext cx="623887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925" y="793800"/>
            <a:ext cx="4116471" cy="42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31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Reset Switch</a:t>
            </a:r>
            <a:endParaRPr/>
          </a:p>
        </p:txBody>
      </p:sp>
      <p:cxnSp>
        <p:nvCxnSpPr>
          <p:cNvPr id="970" name="Google Shape;970;p131"/>
          <p:cNvCxnSpPr/>
          <p:nvPr/>
        </p:nvCxnSpPr>
        <p:spPr>
          <a:xfrm rot="10800000">
            <a:off x="4898025" y="2179325"/>
            <a:ext cx="1443000" cy="9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1" name="Google Shape;971;p131"/>
          <p:cNvSpPr txBox="1"/>
          <p:nvPr/>
        </p:nvSpPr>
        <p:spPr>
          <a:xfrm>
            <a:off x="6458825" y="2080800"/>
            <a:ext cx="24834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Symbol:Resistor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Footprint:0805HandSolder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972" name="Google Shape;972;p131"/>
          <p:cNvCxnSpPr/>
          <p:nvPr/>
        </p:nvCxnSpPr>
        <p:spPr>
          <a:xfrm rot="10800000">
            <a:off x="5030850" y="3185775"/>
            <a:ext cx="1320000" cy="24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3" name="Google Shape;973;p131"/>
          <p:cNvCxnSpPr/>
          <p:nvPr/>
        </p:nvCxnSpPr>
        <p:spPr>
          <a:xfrm flipH="1" rot="10800000">
            <a:off x="2041700" y="3484675"/>
            <a:ext cx="873900" cy="29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4" name="Google Shape;974;p131"/>
          <p:cNvSpPr txBox="1"/>
          <p:nvPr/>
        </p:nvSpPr>
        <p:spPr>
          <a:xfrm>
            <a:off x="6458825" y="3111575"/>
            <a:ext cx="24834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Symbol:Capacitor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Footprint:0805HandSolder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75" name="Google Shape;975;p131"/>
          <p:cNvSpPr txBox="1"/>
          <p:nvPr/>
        </p:nvSpPr>
        <p:spPr>
          <a:xfrm>
            <a:off x="58900" y="3283600"/>
            <a:ext cx="20811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Symbol:Switch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Footprint:Dip Switch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525" y="1109200"/>
            <a:ext cx="5907425" cy="36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32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Reset Switch</a:t>
            </a:r>
            <a:endParaRPr/>
          </a:p>
        </p:txBody>
      </p:sp>
      <p:cxnSp>
        <p:nvCxnSpPr>
          <p:cNvPr id="982" name="Google Shape;982;p132"/>
          <p:cNvCxnSpPr/>
          <p:nvPr/>
        </p:nvCxnSpPr>
        <p:spPr>
          <a:xfrm rot="10800000">
            <a:off x="6802425" y="2758600"/>
            <a:ext cx="834300" cy="29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3" name="Google Shape;983;p132"/>
          <p:cNvSpPr txBox="1"/>
          <p:nvPr/>
        </p:nvSpPr>
        <p:spPr>
          <a:xfrm>
            <a:off x="2815200" y="572700"/>
            <a:ext cx="2563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Symbol:Resistor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Footprint:0805HandSolder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984" name="Google Shape;984;p132"/>
          <p:cNvCxnSpPr/>
          <p:nvPr/>
        </p:nvCxnSpPr>
        <p:spPr>
          <a:xfrm flipH="1">
            <a:off x="5496850" y="1815925"/>
            <a:ext cx="1786500" cy="19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5" name="Google Shape;985;p132"/>
          <p:cNvCxnSpPr/>
          <p:nvPr/>
        </p:nvCxnSpPr>
        <p:spPr>
          <a:xfrm>
            <a:off x="598775" y="2493225"/>
            <a:ext cx="839400" cy="216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6" name="Google Shape;986;p132"/>
          <p:cNvSpPr txBox="1"/>
          <p:nvPr/>
        </p:nvSpPr>
        <p:spPr>
          <a:xfrm>
            <a:off x="7342250" y="3111575"/>
            <a:ext cx="17865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Symbol:Header3x2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Footprint:BOOTH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987" name="Google Shape;987;p132"/>
          <p:cNvCxnSpPr/>
          <p:nvPr/>
        </p:nvCxnSpPr>
        <p:spPr>
          <a:xfrm flipH="1">
            <a:off x="2738625" y="1109200"/>
            <a:ext cx="628200" cy="1599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8" name="Google Shape;988;p132"/>
          <p:cNvSpPr txBox="1"/>
          <p:nvPr/>
        </p:nvSpPr>
        <p:spPr>
          <a:xfrm>
            <a:off x="-39400" y="2179325"/>
            <a:ext cx="208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BOOT0 Net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989" name="Google Shape;989;p132"/>
          <p:cNvCxnSpPr/>
          <p:nvPr/>
        </p:nvCxnSpPr>
        <p:spPr>
          <a:xfrm flipH="1" rot="10800000">
            <a:off x="687100" y="4024625"/>
            <a:ext cx="2238000" cy="264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0" name="Google Shape;990;p132"/>
          <p:cNvSpPr txBox="1"/>
          <p:nvPr/>
        </p:nvSpPr>
        <p:spPr>
          <a:xfrm>
            <a:off x="58900" y="4056550"/>
            <a:ext cx="20811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GND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91" name="Google Shape;991;p132"/>
          <p:cNvSpPr txBox="1"/>
          <p:nvPr/>
        </p:nvSpPr>
        <p:spPr>
          <a:xfrm>
            <a:off x="7484525" y="1552475"/>
            <a:ext cx="112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3V3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992" name="Google Shape;992;p132"/>
          <p:cNvCxnSpPr/>
          <p:nvPr/>
        </p:nvCxnSpPr>
        <p:spPr>
          <a:xfrm>
            <a:off x="4476025" y="1148450"/>
            <a:ext cx="932700" cy="1482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3" name="Google Shape;993;p132"/>
          <p:cNvSpPr txBox="1"/>
          <p:nvPr/>
        </p:nvSpPr>
        <p:spPr>
          <a:xfrm>
            <a:off x="7695800" y="2601850"/>
            <a:ext cx="136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BOOT1 NET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027" y="1364400"/>
            <a:ext cx="5338751" cy="32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33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Reset Switch</a:t>
            </a:r>
            <a:endParaRPr/>
          </a:p>
        </p:txBody>
      </p:sp>
      <p:cxnSp>
        <p:nvCxnSpPr>
          <p:cNvPr id="1000" name="Google Shape;1000;p133"/>
          <p:cNvCxnSpPr>
            <a:stCxn id="1001" idx="3"/>
          </p:cNvCxnSpPr>
          <p:nvPr/>
        </p:nvCxnSpPr>
        <p:spPr>
          <a:xfrm>
            <a:off x="1423000" y="2704100"/>
            <a:ext cx="2503200" cy="5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2" name="Google Shape;1002;p133"/>
          <p:cNvSpPr txBox="1"/>
          <p:nvPr/>
        </p:nvSpPr>
        <p:spPr>
          <a:xfrm>
            <a:off x="6874775" y="2710475"/>
            <a:ext cx="2269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Symbol:CAPACITOR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Footprint:0805HandSold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03" name="Google Shape;1003;p133"/>
          <p:cNvCxnSpPr/>
          <p:nvPr/>
        </p:nvCxnSpPr>
        <p:spPr>
          <a:xfrm flipH="1">
            <a:off x="5006050" y="1815925"/>
            <a:ext cx="2277300" cy="588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" name="Google Shape;1004;p133"/>
          <p:cNvCxnSpPr>
            <a:stCxn id="1005" idx="1"/>
          </p:cNvCxnSpPr>
          <p:nvPr/>
        </p:nvCxnSpPr>
        <p:spPr>
          <a:xfrm rot="10800000">
            <a:off x="4564325" y="3121425"/>
            <a:ext cx="2441700" cy="726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133"/>
          <p:cNvSpPr txBox="1"/>
          <p:nvPr/>
        </p:nvSpPr>
        <p:spPr>
          <a:xfrm>
            <a:off x="1079750" y="428850"/>
            <a:ext cx="17865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Symbol:Header4x1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Footprint:SWDH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07" name="Google Shape;1007;p133"/>
          <p:cNvCxnSpPr/>
          <p:nvPr/>
        </p:nvCxnSpPr>
        <p:spPr>
          <a:xfrm>
            <a:off x="2571750" y="1099375"/>
            <a:ext cx="539700" cy="1158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5" name="Google Shape;1005;p133"/>
          <p:cNvSpPr txBox="1"/>
          <p:nvPr/>
        </p:nvSpPr>
        <p:spPr>
          <a:xfrm>
            <a:off x="7006025" y="3651225"/>
            <a:ext cx="208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SWDCK</a:t>
            </a:r>
            <a:r>
              <a:rPr b="1" lang="en">
                <a:solidFill>
                  <a:schemeClr val="dk1"/>
                </a:solidFill>
              </a:rPr>
              <a:t> Net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08" name="Google Shape;1008;p133"/>
          <p:cNvCxnSpPr/>
          <p:nvPr/>
        </p:nvCxnSpPr>
        <p:spPr>
          <a:xfrm flipH="1" rot="10800000">
            <a:off x="687100" y="4279625"/>
            <a:ext cx="3239100" cy="9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9" name="Google Shape;1009;p133"/>
          <p:cNvSpPr txBox="1"/>
          <p:nvPr/>
        </p:nvSpPr>
        <p:spPr>
          <a:xfrm>
            <a:off x="58900" y="4056550"/>
            <a:ext cx="20811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GND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10" name="Google Shape;1010;p133"/>
          <p:cNvSpPr txBox="1"/>
          <p:nvPr/>
        </p:nvSpPr>
        <p:spPr>
          <a:xfrm>
            <a:off x="7484525" y="1552475"/>
            <a:ext cx="112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3V3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01" name="Google Shape;1001;p133"/>
          <p:cNvSpPr txBox="1"/>
          <p:nvPr/>
        </p:nvSpPr>
        <p:spPr>
          <a:xfrm>
            <a:off x="58900" y="2532800"/>
            <a:ext cx="136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SWDIO </a:t>
            </a:r>
            <a:r>
              <a:rPr b="1" lang="en">
                <a:solidFill>
                  <a:schemeClr val="dk1"/>
                </a:solidFill>
              </a:rPr>
              <a:t>NET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11" name="Google Shape;1011;p133"/>
          <p:cNvCxnSpPr>
            <a:stCxn id="1002" idx="1"/>
          </p:cNvCxnSpPr>
          <p:nvPr/>
        </p:nvCxnSpPr>
        <p:spPr>
          <a:xfrm rot="10800000">
            <a:off x="6409775" y="2954525"/>
            <a:ext cx="465000" cy="73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signals and power on a PCB</a:t>
            </a:r>
            <a:endParaRPr/>
          </a:p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347750" y="738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-Positive/Voltage (also known as VCC) IE VCC5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-Negative/Ground (also known as vss) IE GND or VSS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-Signals (protocols, data) IE spi, i2c, can, jtag, uart (not noted at all)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-G eneral P urpose I nput O utput signals (can be configured; not noted except for pins)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-Refer to datasheets for proper electrical signals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-Circuits use these signals to be effective </a:t>
            </a:r>
            <a:endParaRPr/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650" y="213150"/>
            <a:ext cx="1628900" cy="7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700" y="2571750"/>
            <a:ext cx="2621301" cy="26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/>
          <p:nvPr/>
        </p:nvSpPr>
        <p:spPr>
          <a:xfrm rot="-1539853">
            <a:off x="6655868" y="3278999"/>
            <a:ext cx="614413" cy="1873304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650" y="964050"/>
            <a:ext cx="1742326" cy="7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675" y="1440408"/>
            <a:ext cx="4915100" cy="3025792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34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PWR LED </a:t>
            </a:r>
            <a:endParaRPr/>
          </a:p>
        </p:txBody>
      </p:sp>
      <p:cxnSp>
        <p:nvCxnSpPr>
          <p:cNvPr id="1018" name="Google Shape;1018;p134"/>
          <p:cNvCxnSpPr/>
          <p:nvPr/>
        </p:nvCxnSpPr>
        <p:spPr>
          <a:xfrm>
            <a:off x="2748425" y="1266250"/>
            <a:ext cx="265200" cy="2120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9" name="Google Shape;1019;p134"/>
          <p:cNvSpPr txBox="1"/>
          <p:nvPr/>
        </p:nvSpPr>
        <p:spPr>
          <a:xfrm>
            <a:off x="6874775" y="2710475"/>
            <a:ext cx="2269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Symbol:CAPACITOR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Footprint:0805HandSold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20" name="Google Shape;1020;p134"/>
          <p:cNvCxnSpPr/>
          <p:nvPr/>
        </p:nvCxnSpPr>
        <p:spPr>
          <a:xfrm flipH="1">
            <a:off x="6144850" y="1815925"/>
            <a:ext cx="1138500" cy="588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1" name="Google Shape;1021;p134"/>
          <p:cNvCxnSpPr>
            <a:stCxn id="1019" idx="1"/>
          </p:cNvCxnSpPr>
          <p:nvPr/>
        </p:nvCxnSpPr>
        <p:spPr>
          <a:xfrm flipH="1">
            <a:off x="4642775" y="3028025"/>
            <a:ext cx="2232000" cy="623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2" name="Google Shape;1022;p134"/>
          <p:cNvSpPr txBox="1"/>
          <p:nvPr/>
        </p:nvSpPr>
        <p:spPr>
          <a:xfrm>
            <a:off x="157050" y="765575"/>
            <a:ext cx="30627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Symbol:Diode/LED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Footprint:0805HandSolder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23" name="Google Shape;1023;p134"/>
          <p:cNvCxnSpPr/>
          <p:nvPr/>
        </p:nvCxnSpPr>
        <p:spPr>
          <a:xfrm>
            <a:off x="2728750" y="1208375"/>
            <a:ext cx="598800" cy="970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4" name="Google Shape;1024;p134"/>
          <p:cNvSpPr txBox="1"/>
          <p:nvPr/>
        </p:nvSpPr>
        <p:spPr>
          <a:xfrm>
            <a:off x="7006025" y="3651225"/>
            <a:ext cx="208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PC13 NET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25" name="Google Shape;1025;p134"/>
          <p:cNvCxnSpPr/>
          <p:nvPr/>
        </p:nvCxnSpPr>
        <p:spPr>
          <a:xfrm>
            <a:off x="628225" y="2699350"/>
            <a:ext cx="1276200" cy="795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" name="Google Shape;1026;p134"/>
          <p:cNvSpPr txBox="1"/>
          <p:nvPr/>
        </p:nvSpPr>
        <p:spPr>
          <a:xfrm>
            <a:off x="7484525" y="1552475"/>
            <a:ext cx="112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GND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27" name="Google Shape;1027;p134"/>
          <p:cNvSpPr txBox="1"/>
          <p:nvPr/>
        </p:nvSpPr>
        <p:spPr>
          <a:xfrm>
            <a:off x="58900" y="2532800"/>
            <a:ext cx="136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3v3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28" name="Google Shape;1028;p134"/>
          <p:cNvCxnSpPr>
            <a:stCxn id="1019" idx="1"/>
          </p:cNvCxnSpPr>
          <p:nvPr/>
        </p:nvCxnSpPr>
        <p:spPr>
          <a:xfrm rot="10800000">
            <a:off x="5270975" y="2660225"/>
            <a:ext cx="1603800" cy="367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134"/>
          <p:cNvSpPr txBox="1"/>
          <p:nvPr/>
        </p:nvSpPr>
        <p:spPr>
          <a:xfrm>
            <a:off x="3219800" y="572700"/>
            <a:ext cx="2081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LED RESISTOR CALC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30" name="Google Shape;1030;p134"/>
          <p:cNvCxnSpPr>
            <a:stCxn id="1024" idx="1"/>
          </p:cNvCxnSpPr>
          <p:nvPr/>
        </p:nvCxnSpPr>
        <p:spPr>
          <a:xfrm rot="10800000">
            <a:off x="6517625" y="3661425"/>
            <a:ext cx="488400" cy="186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1" name="Google Shape;1031;p134"/>
          <p:cNvCxnSpPr/>
          <p:nvPr/>
        </p:nvCxnSpPr>
        <p:spPr>
          <a:xfrm flipH="1" rot="10800000">
            <a:off x="579125" y="2120150"/>
            <a:ext cx="1767000" cy="63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150" y="676275"/>
            <a:ext cx="44577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35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- 8Mhz Clock</a:t>
            </a:r>
            <a:endParaRPr/>
          </a:p>
        </p:txBody>
      </p:sp>
      <p:cxnSp>
        <p:nvCxnSpPr>
          <p:cNvPr id="1038" name="Google Shape;1038;p135"/>
          <p:cNvCxnSpPr/>
          <p:nvPr/>
        </p:nvCxnSpPr>
        <p:spPr>
          <a:xfrm>
            <a:off x="2120225" y="1423300"/>
            <a:ext cx="1177800" cy="1374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9" name="Google Shape;1039;p135"/>
          <p:cNvSpPr txBox="1"/>
          <p:nvPr/>
        </p:nvSpPr>
        <p:spPr>
          <a:xfrm>
            <a:off x="6874775" y="2254200"/>
            <a:ext cx="2269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Symbol:Resistor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Footprint:0805HandSold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40" name="Google Shape;1040;p135"/>
          <p:cNvCxnSpPr/>
          <p:nvPr/>
        </p:nvCxnSpPr>
        <p:spPr>
          <a:xfrm flipH="1">
            <a:off x="6576550" y="1815925"/>
            <a:ext cx="706800" cy="255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1" name="Google Shape;1041;p135"/>
          <p:cNvSpPr txBox="1"/>
          <p:nvPr/>
        </p:nvSpPr>
        <p:spPr>
          <a:xfrm>
            <a:off x="157050" y="765575"/>
            <a:ext cx="30627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Symbol:Capacitor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Footprint:0805HandSolder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42" name="Google Shape;1042;p135"/>
          <p:cNvCxnSpPr/>
          <p:nvPr/>
        </p:nvCxnSpPr>
        <p:spPr>
          <a:xfrm>
            <a:off x="2198750" y="1433125"/>
            <a:ext cx="1128900" cy="746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3" name="Google Shape;1043;p135"/>
          <p:cNvSpPr txBox="1"/>
          <p:nvPr/>
        </p:nvSpPr>
        <p:spPr>
          <a:xfrm>
            <a:off x="7006025" y="3651225"/>
            <a:ext cx="208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OSCOUT Net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44" name="Google Shape;1044;p135"/>
          <p:cNvSpPr txBox="1"/>
          <p:nvPr/>
        </p:nvSpPr>
        <p:spPr>
          <a:xfrm>
            <a:off x="7484525" y="1552475"/>
            <a:ext cx="1506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OSCIN NET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45" name="Google Shape;1045;p135"/>
          <p:cNvSpPr txBox="1"/>
          <p:nvPr/>
        </p:nvSpPr>
        <p:spPr>
          <a:xfrm>
            <a:off x="58900" y="2532800"/>
            <a:ext cx="136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GND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46" name="Google Shape;1046;p135"/>
          <p:cNvCxnSpPr>
            <a:stCxn id="1039" idx="1"/>
          </p:cNvCxnSpPr>
          <p:nvPr/>
        </p:nvCxnSpPr>
        <p:spPr>
          <a:xfrm flipH="1">
            <a:off x="5889575" y="2571750"/>
            <a:ext cx="985200" cy="39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7" name="Google Shape;1047;p135"/>
          <p:cNvCxnSpPr>
            <a:stCxn id="1043" idx="1"/>
          </p:cNvCxnSpPr>
          <p:nvPr/>
        </p:nvCxnSpPr>
        <p:spPr>
          <a:xfrm rot="10800000">
            <a:off x="6468725" y="3052725"/>
            <a:ext cx="537300" cy="794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8" name="Google Shape;1048;p135"/>
          <p:cNvCxnSpPr/>
          <p:nvPr/>
        </p:nvCxnSpPr>
        <p:spPr>
          <a:xfrm>
            <a:off x="579125" y="2758250"/>
            <a:ext cx="2257800" cy="353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9" name="Google Shape;1049;p135"/>
          <p:cNvSpPr txBox="1"/>
          <p:nvPr/>
        </p:nvSpPr>
        <p:spPr>
          <a:xfrm>
            <a:off x="3812950" y="4467225"/>
            <a:ext cx="3765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Symbol:Device:Crystal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 Crystal:Search for “MA505”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50" name="Google Shape;1050;p135"/>
          <p:cNvCxnSpPr/>
          <p:nvPr/>
        </p:nvCxnSpPr>
        <p:spPr>
          <a:xfrm rot="10800000">
            <a:off x="4515150" y="2866100"/>
            <a:ext cx="471300" cy="1659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570" y="725100"/>
            <a:ext cx="4067206" cy="3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36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- 32.768Khz Clock</a:t>
            </a:r>
            <a:endParaRPr/>
          </a:p>
        </p:txBody>
      </p:sp>
      <p:cxnSp>
        <p:nvCxnSpPr>
          <p:cNvPr id="1057" name="Google Shape;1057;p136"/>
          <p:cNvCxnSpPr/>
          <p:nvPr/>
        </p:nvCxnSpPr>
        <p:spPr>
          <a:xfrm>
            <a:off x="2120225" y="1423300"/>
            <a:ext cx="1874700" cy="1443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8" name="Google Shape;1058;p136"/>
          <p:cNvCxnSpPr/>
          <p:nvPr/>
        </p:nvCxnSpPr>
        <p:spPr>
          <a:xfrm flipH="1">
            <a:off x="6576550" y="1815925"/>
            <a:ext cx="706800" cy="255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9" name="Google Shape;1059;p136"/>
          <p:cNvSpPr txBox="1"/>
          <p:nvPr/>
        </p:nvSpPr>
        <p:spPr>
          <a:xfrm>
            <a:off x="157050" y="765575"/>
            <a:ext cx="30627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Symbol:Capacitor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</a:t>
            </a:r>
            <a:r>
              <a:rPr b="1" lang="en">
                <a:solidFill>
                  <a:schemeClr val="dk1"/>
                </a:solidFill>
              </a:rPr>
              <a:t>0805HandSolder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60" name="Google Shape;1060;p136"/>
          <p:cNvCxnSpPr/>
          <p:nvPr/>
        </p:nvCxnSpPr>
        <p:spPr>
          <a:xfrm>
            <a:off x="2198750" y="1433125"/>
            <a:ext cx="1786500" cy="736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1" name="Google Shape;1061;p136"/>
          <p:cNvSpPr txBox="1"/>
          <p:nvPr/>
        </p:nvSpPr>
        <p:spPr>
          <a:xfrm>
            <a:off x="7006025" y="3651225"/>
            <a:ext cx="208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PC15</a:t>
            </a:r>
            <a:r>
              <a:rPr b="1" lang="en">
                <a:solidFill>
                  <a:schemeClr val="dk1"/>
                </a:solidFill>
              </a:rPr>
              <a:t> Net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62" name="Google Shape;1062;p136"/>
          <p:cNvSpPr txBox="1"/>
          <p:nvPr/>
        </p:nvSpPr>
        <p:spPr>
          <a:xfrm>
            <a:off x="7484525" y="1552475"/>
            <a:ext cx="1506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PC14</a:t>
            </a:r>
            <a:r>
              <a:rPr b="1" lang="en">
                <a:solidFill>
                  <a:schemeClr val="dk1"/>
                </a:solidFill>
              </a:rPr>
              <a:t> NET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63" name="Google Shape;1063;p136"/>
          <p:cNvSpPr txBox="1"/>
          <p:nvPr/>
        </p:nvSpPr>
        <p:spPr>
          <a:xfrm>
            <a:off x="58900" y="2532800"/>
            <a:ext cx="1364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GND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64" name="Google Shape;1064;p136"/>
          <p:cNvCxnSpPr>
            <a:stCxn id="1061" idx="1"/>
          </p:cNvCxnSpPr>
          <p:nvPr/>
        </p:nvCxnSpPr>
        <p:spPr>
          <a:xfrm rot="10800000">
            <a:off x="6468725" y="3052725"/>
            <a:ext cx="537300" cy="794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5" name="Google Shape;1065;p136"/>
          <p:cNvCxnSpPr/>
          <p:nvPr/>
        </p:nvCxnSpPr>
        <p:spPr>
          <a:xfrm>
            <a:off x="579125" y="2758250"/>
            <a:ext cx="3141000" cy="324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6" name="Google Shape;1066;p136"/>
          <p:cNvSpPr txBox="1"/>
          <p:nvPr/>
        </p:nvSpPr>
        <p:spPr>
          <a:xfrm>
            <a:off x="3812950" y="4467225"/>
            <a:ext cx="3765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Symbol:Device:Crystal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 Crystal:Search for “MC306”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67" name="Google Shape;1067;p136"/>
          <p:cNvCxnSpPr/>
          <p:nvPr/>
        </p:nvCxnSpPr>
        <p:spPr>
          <a:xfrm flipH="1" rot="10800000">
            <a:off x="4986450" y="2846600"/>
            <a:ext cx="314100" cy="1678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3871"/>
            <a:ext cx="9143999" cy="19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37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Decoupling Capacitors (for voltage drops)</a:t>
            </a:r>
            <a:endParaRPr/>
          </a:p>
        </p:txBody>
      </p:sp>
      <p:cxnSp>
        <p:nvCxnSpPr>
          <p:cNvPr id="1074" name="Google Shape;1074;p137"/>
          <p:cNvCxnSpPr/>
          <p:nvPr/>
        </p:nvCxnSpPr>
        <p:spPr>
          <a:xfrm>
            <a:off x="2120225" y="1423300"/>
            <a:ext cx="2444100" cy="1148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5" name="Google Shape;1075;p137"/>
          <p:cNvCxnSpPr>
            <a:stCxn id="1076" idx="2"/>
          </p:cNvCxnSpPr>
          <p:nvPr/>
        </p:nvCxnSpPr>
        <p:spPr>
          <a:xfrm flipH="1">
            <a:off x="7383200" y="1492000"/>
            <a:ext cx="557100" cy="392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7" name="Google Shape;1077;p137"/>
          <p:cNvSpPr txBox="1"/>
          <p:nvPr/>
        </p:nvSpPr>
        <p:spPr>
          <a:xfrm>
            <a:off x="157050" y="765575"/>
            <a:ext cx="30627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Symbol:Capacitor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Footprint:0805HandSolder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78" name="Google Shape;1078;p137"/>
          <p:cNvCxnSpPr/>
          <p:nvPr/>
        </p:nvCxnSpPr>
        <p:spPr>
          <a:xfrm>
            <a:off x="2198750" y="1433125"/>
            <a:ext cx="4633200" cy="991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9" name="Google Shape;1079;p137"/>
          <p:cNvSpPr txBox="1"/>
          <p:nvPr/>
        </p:nvSpPr>
        <p:spPr>
          <a:xfrm>
            <a:off x="7359950" y="3817225"/>
            <a:ext cx="1160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GND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76" name="Google Shape;1076;p137"/>
          <p:cNvSpPr txBox="1"/>
          <p:nvPr/>
        </p:nvSpPr>
        <p:spPr>
          <a:xfrm>
            <a:off x="7680200" y="1149400"/>
            <a:ext cx="520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3V3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80" name="Google Shape;1080;p137"/>
          <p:cNvCxnSpPr>
            <a:stCxn id="1079" idx="1"/>
          </p:cNvCxnSpPr>
          <p:nvPr/>
        </p:nvCxnSpPr>
        <p:spPr>
          <a:xfrm rot="10800000">
            <a:off x="7214750" y="3307825"/>
            <a:ext cx="145200" cy="705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1" name="Google Shape;1081;p137"/>
          <p:cNvCxnSpPr/>
          <p:nvPr/>
        </p:nvCxnSpPr>
        <p:spPr>
          <a:xfrm>
            <a:off x="2149675" y="1492000"/>
            <a:ext cx="520200" cy="814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2" name="Google Shape;1082;p137"/>
          <p:cNvCxnSpPr/>
          <p:nvPr/>
        </p:nvCxnSpPr>
        <p:spPr>
          <a:xfrm flipH="1">
            <a:off x="471150" y="1452750"/>
            <a:ext cx="1609800" cy="883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8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Schematic - Copy STM32 Symbol over (contains footprints)</a:t>
            </a:r>
            <a:endParaRPr sz="2320"/>
          </a:p>
        </p:txBody>
      </p:sp>
      <p:pic>
        <p:nvPicPr>
          <p:cNvPr id="1088" name="Google Shape;108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000" y="626950"/>
            <a:ext cx="5584109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39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Schematic - STM32 Headers to break out</a:t>
            </a:r>
            <a:endParaRPr sz="2320"/>
          </a:p>
        </p:txBody>
      </p:sp>
      <p:pic>
        <p:nvPicPr>
          <p:cNvPr id="1094" name="Google Shape;109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970475"/>
            <a:ext cx="4552950" cy="353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5" name="Google Shape;1095;p139"/>
          <p:cNvCxnSpPr/>
          <p:nvPr/>
        </p:nvCxnSpPr>
        <p:spPr>
          <a:xfrm flipH="1" rot="10800000">
            <a:off x="1413475" y="2247975"/>
            <a:ext cx="2414700" cy="716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6" name="Google Shape;1096;p139"/>
          <p:cNvCxnSpPr/>
          <p:nvPr/>
        </p:nvCxnSpPr>
        <p:spPr>
          <a:xfrm>
            <a:off x="1433125" y="3023275"/>
            <a:ext cx="981600" cy="692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7" name="Google Shape;1097;p139"/>
          <p:cNvCxnSpPr/>
          <p:nvPr/>
        </p:nvCxnSpPr>
        <p:spPr>
          <a:xfrm flipH="1">
            <a:off x="6449000" y="2503050"/>
            <a:ext cx="1364400" cy="854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8" name="Google Shape;1098;p139"/>
          <p:cNvCxnSpPr/>
          <p:nvPr/>
        </p:nvCxnSpPr>
        <p:spPr>
          <a:xfrm rot="10800000">
            <a:off x="6380375" y="2080950"/>
            <a:ext cx="1354500" cy="42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9" name="Google Shape;1099;p139"/>
          <p:cNvSpPr txBox="1"/>
          <p:nvPr/>
        </p:nvSpPr>
        <p:spPr>
          <a:xfrm>
            <a:off x="412275" y="2620825"/>
            <a:ext cx="10209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Nets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00" name="Google Shape;1100;p139"/>
          <p:cNvSpPr txBox="1"/>
          <p:nvPr/>
        </p:nvSpPr>
        <p:spPr>
          <a:xfrm>
            <a:off x="7857850" y="2213550"/>
            <a:ext cx="10209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Power Pins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40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Schematic - </a:t>
            </a:r>
            <a:r>
              <a:rPr lang="en" sz="2320"/>
              <a:t>Continuity</a:t>
            </a:r>
            <a:r>
              <a:rPr lang="en" sz="2320"/>
              <a:t> Tester</a:t>
            </a:r>
            <a:endParaRPr sz="2320"/>
          </a:p>
        </p:txBody>
      </p:sp>
      <p:cxnSp>
        <p:nvCxnSpPr>
          <p:cNvPr id="1106" name="Google Shape;1106;p140"/>
          <p:cNvCxnSpPr/>
          <p:nvPr/>
        </p:nvCxnSpPr>
        <p:spPr>
          <a:xfrm flipH="1" rot="10800000">
            <a:off x="1413475" y="2247975"/>
            <a:ext cx="2414700" cy="716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7" name="Google Shape;1107;p140"/>
          <p:cNvCxnSpPr/>
          <p:nvPr/>
        </p:nvCxnSpPr>
        <p:spPr>
          <a:xfrm>
            <a:off x="1433125" y="3023275"/>
            <a:ext cx="981600" cy="692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8" name="Google Shape;1108;p140"/>
          <p:cNvCxnSpPr/>
          <p:nvPr/>
        </p:nvCxnSpPr>
        <p:spPr>
          <a:xfrm flipH="1">
            <a:off x="6449000" y="2503050"/>
            <a:ext cx="1364400" cy="854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9" name="Google Shape;1109;p140"/>
          <p:cNvCxnSpPr/>
          <p:nvPr/>
        </p:nvCxnSpPr>
        <p:spPr>
          <a:xfrm rot="10800000">
            <a:off x="6380375" y="2080950"/>
            <a:ext cx="1354500" cy="42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0" name="Google Shape;1110;p140"/>
          <p:cNvSpPr txBox="1"/>
          <p:nvPr/>
        </p:nvSpPr>
        <p:spPr>
          <a:xfrm>
            <a:off x="2719000" y="4093075"/>
            <a:ext cx="20907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Self </a:t>
            </a:r>
            <a:r>
              <a:rPr b="1" lang="en">
                <a:solidFill>
                  <a:schemeClr val="dk1"/>
                </a:solidFill>
              </a:rPr>
              <a:t>Explanatory</a:t>
            </a:r>
            <a:r>
              <a:rPr b="1"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11" name="Google Shape;1111;p140"/>
          <p:cNvSpPr txBox="1"/>
          <p:nvPr/>
        </p:nvSpPr>
        <p:spPr>
          <a:xfrm>
            <a:off x="4373225" y="647300"/>
            <a:ext cx="27531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Optional Buzzer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112" name="Google Shape;111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88" y="1438275"/>
            <a:ext cx="7210425" cy="226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3" name="Google Shape;1113;p140"/>
          <p:cNvCxnSpPr/>
          <p:nvPr/>
        </p:nvCxnSpPr>
        <p:spPr>
          <a:xfrm flipH="1">
            <a:off x="5035425" y="1089550"/>
            <a:ext cx="117900" cy="540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4" name="Google Shape;1114;p140"/>
          <p:cNvCxnSpPr/>
          <p:nvPr/>
        </p:nvCxnSpPr>
        <p:spPr>
          <a:xfrm rot="10800000">
            <a:off x="2012375" y="3101675"/>
            <a:ext cx="1069800" cy="854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5" name="Google Shape;1115;p140"/>
          <p:cNvCxnSpPr/>
          <p:nvPr/>
        </p:nvCxnSpPr>
        <p:spPr>
          <a:xfrm rot="10800000">
            <a:off x="2561975" y="3150875"/>
            <a:ext cx="672600" cy="957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6" name="Google Shape;1116;p140"/>
          <p:cNvCxnSpPr/>
          <p:nvPr/>
        </p:nvCxnSpPr>
        <p:spPr>
          <a:xfrm flipH="1" rot="10800000">
            <a:off x="3433175" y="3190175"/>
            <a:ext cx="208500" cy="866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7" name="Google Shape;1117;p140"/>
          <p:cNvSpPr txBox="1"/>
          <p:nvPr/>
        </p:nvSpPr>
        <p:spPr>
          <a:xfrm>
            <a:off x="5865225" y="3882300"/>
            <a:ext cx="20907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Symbol: Conn 2x1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Footprint: Header: 2x1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118" name="Google Shape;1118;p140"/>
          <p:cNvCxnSpPr>
            <a:stCxn id="1117" idx="0"/>
          </p:cNvCxnSpPr>
          <p:nvPr/>
        </p:nvCxnSpPr>
        <p:spPr>
          <a:xfrm rot="10800000">
            <a:off x="6527475" y="2719200"/>
            <a:ext cx="383100" cy="1163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9" name="Google Shape;1119;p140"/>
          <p:cNvCxnSpPr>
            <a:stCxn id="1110" idx="0"/>
          </p:cNvCxnSpPr>
          <p:nvPr/>
        </p:nvCxnSpPr>
        <p:spPr>
          <a:xfrm flipH="1" rot="10800000">
            <a:off x="3764350" y="2709175"/>
            <a:ext cx="122700" cy="1383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0" name="Google Shape;1120;p140"/>
          <p:cNvCxnSpPr>
            <a:stCxn id="1110" idx="0"/>
          </p:cNvCxnSpPr>
          <p:nvPr/>
        </p:nvCxnSpPr>
        <p:spPr>
          <a:xfrm flipH="1" rot="10800000">
            <a:off x="3764350" y="3101875"/>
            <a:ext cx="2262600" cy="991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1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Adding features to our STM32</a:t>
            </a:r>
            <a:endParaRPr sz="2320"/>
          </a:p>
        </p:txBody>
      </p:sp>
      <p:pic>
        <p:nvPicPr>
          <p:cNvPr id="1126" name="Google Shape;112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75" y="725100"/>
            <a:ext cx="8268350" cy="44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3" y="1438275"/>
            <a:ext cx="67341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42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Schematic 1.2 Volt Regulator</a:t>
            </a:r>
            <a:endParaRPr sz="2320"/>
          </a:p>
        </p:txBody>
      </p:sp>
      <p:sp>
        <p:nvSpPr>
          <p:cNvPr id="1133" name="Google Shape;1133;p142"/>
          <p:cNvSpPr txBox="1"/>
          <p:nvPr/>
        </p:nvSpPr>
        <p:spPr>
          <a:xfrm>
            <a:off x="3582800" y="647288"/>
            <a:ext cx="20907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Self Explanatory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43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Schematic CAN BUS communication</a:t>
            </a:r>
            <a:endParaRPr sz="2320"/>
          </a:p>
        </p:txBody>
      </p:sp>
      <p:sp>
        <p:nvSpPr>
          <p:cNvPr id="1139" name="Google Shape;1139;p143"/>
          <p:cNvSpPr txBox="1"/>
          <p:nvPr/>
        </p:nvSpPr>
        <p:spPr>
          <a:xfrm>
            <a:off x="3582800" y="647288"/>
            <a:ext cx="20907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Self Explanatory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140" name="Google Shape;114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50" y="1363704"/>
            <a:ext cx="6169300" cy="27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152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/>
              <a:t>Electronics on a PCB Cont. (components - sometimes free)</a:t>
            </a:r>
            <a:endParaRPr sz="2450"/>
          </a:p>
        </p:txBody>
      </p:sp>
      <p:graphicFrame>
        <p:nvGraphicFramePr>
          <p:cNvPr id="190" name="Google Shape;190;p36"/>
          <p:cNvGraphicFramePr/>
          <p:nvPr/>
        </p:nvGraphicFramePr>
        <p:xfrm>
          <a:off x="43063" y="52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{B6314C65-8DF0-43D6-B266-73329F806E9A}</a:tableStyleId>
              </a:tblPr>
              <a:tblGrid>
                <a:gridCol w="1270975"/>
                <a:gridCol w="1637700"/>
                <a:gridCol w="1955550"/>
                <a:gridCol w="1734925"/>
                <a:gridCol w="1375750"/>
                <a:gridCol w="1126025"/>
              </a:tblGrid>
              <a:tr h="110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Capacitor (and inductor)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Stores energy for safe power down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Reduces noise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Etc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Cap.          Inductor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Cap.       Inductor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 - 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Inductor - 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cap-Farad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Inductor-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Henry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Resistor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Reduces Voltage/current in circuit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Resistor - 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Ohm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Regulator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controls voltage in circuit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Regulator - U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Volts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Diode/LED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Forces flow of power to move in one direction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Diode - 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power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IC/Clock/ETC…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Other electrical components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IC - 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Other - Y/Q/X…etc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119" y="837806"/>
            <a:ext cx="80935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549" y="792750"/>
            <a:ext cx="739975" cy="74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299" y="842790"/>
            <a:ext cx="809351" cy="73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6652" y="939525"/>
            <a:ext cx="907300" cy="2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6075" y="4300075"/>
            <a:ext cx="713150" cy="7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3986" y="2694636"/>
            <a:ext cx="907300" cy="66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22110" y="4300073"/>
            <a:ext cx="713150" cy="7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3125" y="1622750"/>
            <a:ext cx="1719076" cy="6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69500" y="3484663"/>
            <a:ext cx="1426300" cy="7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22099" y="1749400"/>
            <a:ext cx="713149" cy="7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 rotWithShape="1">
          <a:blip r:embed="rId13">
            <a:alphaModFix/>
          </a:blip>
          <a:srcRect b="19689" l="26919" r="16119" t="20098"/>
          <a:stretch/>
        </p:blipFill>
        <p:spPr>
          <a:xfrm>
            <a:off x="3629463" y="2669260"/>
            <a:ext cx="698426" cy="7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21125" y="3471250"/>
            <a:ext cx="1018305" cy="7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95286" y="3471249"/>
            <a:ext cx="739975" cy="7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44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Schematic CAN BUS communication</a:t>
            </a:r>
            <a:endParaRPr sz="2320"/>
          </a:p>
        </p:txBody>
      </p:sp>
      <p:sp>
        <p:nvSpPr>
          <p:cNvPr id="1146" name="Google Shape;1146;p144"/>
          <p:cNvSpPr txBox="1"/>
          <p:nvPr/>
        </p:nvSpPr>
        <p:spPr>
          <a:xfrm>
            <a:off x="3582800" y="647288"/>
            <a:ext cx="20907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Add SW5 DIP Switch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147" name="Google Shape;114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038" y="1438288"/>
            <a:ext cx="5722237" cy="3475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8" name="Google Shape;1148;p144"/>
          <p:cNvCxnSpPr/>
          <p:nvPr/>
        </p:nvCxnSpPr>
        <p:spPr>
          <a:xfrm flipH="1">
            <a:off x="3239125" y="1020850"/>
            <a:ext cx="746100" cy="706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0" y="384101"/>
            <a:ext cx="7283300" cy="46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45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Schematic CAN BUS communication</a:t>
            </a:r>
            <a:endParaRPr sz="2320"/>
          </a:p>
        </p:txBody>
      </p:sp>
      <p:sp>
        <p:nvSpPr>
          <p:cNvPr id="1155" name="Google Shape;1155;p145"/>
          <p:cNvSpPr txBox="1"/>
          <p:nvPr/>
        </p:nvSpPr>
        <p:spPr>
          <a:xfrm>
            <a:off x="5202425" y="1717213"/>
            <a:ext cx="20907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Click PCB Editor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156" name="Google Shape;1156;p145"/>
          <p:cNvCxnSpPr/>
          <p:nvPr/>
        </p:nvCxnSpPr>
        <p:spPr>
          <a:xfrm flipH="1" rot="10800000">
            <a:off x="6247775" y="952213"/>
            <a:ext cx="554700" cy="765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8500"/>
            <a:ext cx="6944449" cy="46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46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Schematic CAN BUS communication</a:t>
            </a:r>
            <a:endParaRPr sz="2320"/>
          </a:p>
        </p:txBody>
      </p:sp>
      <p:sp>
        <p:nvSpPr>
          <p:cNvPr id="1163" name="Google Shape;1163;p146"/>
          <p:cNvSpPr txBox="1"/>
          <p:nvPr/>
        </p:nvSpPr>
        <p:spPr>
          <a:xfrm>
            <a:off x="5202425" y="1717213"/>
            <a:ext cx="20907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Update PCB from schematic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164" name="Google Shape;1164;p146"/>
          <p:cNvCxnSpPr/>
          <p:nvPr/>
        </p:nvCxnSpPr>
        <p:spPr>
          <a:xfrm rot="10800000">
            <a:off x="5222125" y="971625"/>
            <a:ext cx="687000" cy="716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2700"/>
            <a:ext cx="6415817" cy="45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47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Schematic CAN BUS communication</a:t>
            </a:r>
            <a:endParaRPr sz="2320"/>
          </a:p>
        </p:txBody>
      </p:sp>
      <p:sp>
        <p:nvSpPr>
          <p:cNvPr id="1171" name="Google Shape;1171;p147"/>
          <p:cNvSpPr txBox="1"/>
          <p:nvPr/>
        </p:nvSpPr>
        <p:spPr>
          <a:xfrm>
            <a:off x="5202425" y="1717213"/>
            <a:ext cx="20907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Update PCB 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172" name="Google Shape;1172;p147"/>
          <p:cNvCxnSpPr/>
          <p:nvPr/>
        </p:nvCxnSpPr>
        <p:spPr>
          <a:xfrm flipH="1">
            <a:off x="6085800" y="2130025"/>
            <a:ext cx="108000" cy="2522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48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Remove all duplicate footprints</a:t>
            </a:r>
            <a:endParaRPr sz="2320"/>
          </a:p>
        </p:txBody>
      </p:sp>
      <p:pic>
        <p:nvPicPr>
          <p:cNvPr id="1178" name="Google Shape;117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700" y="793800"/>
            <a:ext cx="4412571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49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Place Footprints</a:t>
            </a:r>
            <a:endParaRPr sz="2320"/>
          </a:p>
        </p:txBody>
      </p:sp>
      <p:pic>
        <p:nvPicPr>
          <p:cNvPr id="1184" name="Google Shape;118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850" y="708700"/>
            <a:ext cx="163830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025" y="623575"/>
            <a:ext cx="1515553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50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Configure Diff pair and route for USB (cng nets to +,-)</a:t>
            </a:r>
            <a:endParaRPr sz="2320"/>
          </a:p>
        </p:txBody>
      </p:sp>
      <p:pic>
        <p:nvPicPr>
          <p:cNvPr id="1191" name="Google Shape;1191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13" y="572700"/>
            <a:ext cx="4166076" cy="42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51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Autoroute (You may need to import)</a:t>
            </a:r>
            <a:endParaRPr sz="2320"/>
          </a:p>
        </p:txBody>
      </p:sp>
      <p:pic>
        <p:nvPicPr>
          <p:cNvPr id="1197" name="Google Shape;1197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9100"/>
            <a:ext cx="7443396" cy="465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8" name="Google Shape;1198;p151"/>
          <p:cNvCxnSpPr/>
          <p:nvPr/>
        </p:nvCxnSpPr>
        <p:spPr>
          <a:xfrm flipH="1" rot="10800000">
            <a:off x="6390100" y="1070050"/>
            <a:ext cx="1040400" cy="1315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9" name="Google Shape;1199;p151"/>
          <p:cNvSpPr txBox="1"/>
          <p:nvPr/>
        </p:nvSpPr>
        <p:spPr>
          <a:xfrm>
            <a:off x="5428150" y="2375425"/>
            <a:ext cx="1423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Autoroute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52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Autoroute </a:t>
            </a:r>
            <a:endParaRPr sz="2320"/>
          </a:p>
        </p:txBody>
      </p:sp>
      <p:pic>
        <p:nvPicPr>
          <p:cNvPr id="1205" name="Google Shape;120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475" y="442650"/>
            <a:ext cx="7484326" cy="470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52"/>
          <p:cNvSpPr/>
          <p:nvPr/>
        </p:nvSpPr>
        <p:spPr>
          <a:xfrm>
            <a:off x="1874825" y="382825"/>
            <a:ext cx="2610900" cy="16491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650"/>
            <a:ext cx="8991599" cy="4664683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53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Autoroute </a:t>
            </a:r>
            <a:endParaRPr sz="2320"/>
          </a:p>
        </p:txBody>
      </p:sp>
      <p:sp>
        <p:nvSpPr>
          <p:cNvPr id="1213" name="Google Shape;1213;p153"/>
          <p:cNvSpPr/>
          <p:nvPr/>
        </p:nvSpPr>
        <p:spPr>
          <a:xfrm>
            <a:off x="2463775" y="1698150"/>
            <a:ext cx="2012100" cy="10308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Cont. (Datasheets)</a:t>
            </a:r>
            <a:endParaRPr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1405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-Every electronic part more than likely has one (except proprietary)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-Tells you package information and ratings IE 1206 size and 3.3v at 200mah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-Can be found on website ordering from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-Use this as a reference to almost every electrical component you buy/place onto a tool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-Aquiring the wrong part without consulting the datasheet may cause shorts or electrical issues in the circuit. In fact it more than likely will.  </a:t>
            </a:r>
            <a:endParaRPr sz="20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50" y="412250"/>
            <a:ext cx="8162625" cy="46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54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Autoroute </a:t>
            </a:r>
            <a:endParaRPr sz="2320"/>
          </a:p>
        </p:txBody>
      </p:sp>
      <p:sp>
        <p:nvSpPr>
          <p:cNvPr id="1220" name="Google Shape;1220;p154"/>
          <p:cNvSpPr/>
          <p:nvPr/>
        </p:nvSpPr>
        <p:spPr>
          <a:xfrm>
            <a:off x="1236800" y="500600"/>
            <a:ext cx="2012100" cy="10308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200" y="754550"/>
            <a:ext cx="3759706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55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Autoroute</a:t>
            </a:r>
            <a:endParaRPr sz="2320"/>
          </a:p>
        </p:txBody>
      </p:sp>
      <p:sp>
        <p:nvSpPr>
          <p:cNvPr id="1227" name="Google Shape;1227;p155"/>
          <p:cNvSpPr/>
          <p:nvPr/>
        </p:nvSpPr>
        <p:spPr>
          <a:xfrm>
            <a:off x="3818375" y="1442900"/>
            <a:ext cx="1236900" cy="5727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56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Autoroute </a:t>
            </a:r>
            <a:endParaRPr sz="2320"/>
          </a:p>
        </p:txBody>
      </p:sp>
      <p:pic>
        <p:nvPicPr>
          <p:cNvPr id="1233" name="Google Shape;123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488" y="1971675"/>
            <a:ext cx="36671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57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Autoroute </a:t>
            </a:r>
            <a:endParaRPr sz="2320"/>
          </a:p>
        </p:txBody>
      </p:sp>
      <p:pic>
        <p:nvPicPr>
          <p:cNvPr id="1239" name="Google Shape;1239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938" y="1962150"/>
            <a:ext cx="32861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58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Autoroute </a:t>
            </a:r>
            <a:endParaRPr sz="2320"/>
          </a:p>
        </p:txBody>
      </p:sp>
      <p:pic>
        <p:nvPicPr>
          <p:cNvPr id="1245" name="Google Shape;124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025" y="1924050"/>
            <a:ext cx="26479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200" y="754550"/>
            <a:ext cx="3759706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59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Autoroute </a:t>
            </a:r>
            <a:endParaRPr sz="2320"/>
          </a:p>
        </p:txBody>
      </p:sp>
      <p:sp>
        <p:nvSpPr>
          <p:cNvPr id="1252" name="Google Shape;1252;p159"/>
          <p:cNvSpPr/>
          <p:nvPr/>
        </p:nvSpPr>
        <p:spPr>
          <a:xfrm>
            <a:off x="4299350" y="2453925"/>
            <a:ext cx="1236900" cy="5727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60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Autoroute </a:t>
            </a:r>
            <a:endParaRPr sz="2320"/>
          </a:p>
        </p:txBody>
      </p:sp>
      <p:pic>
        <p:nvPicPr>
          <p:cNvPr id="1258" name="Google Shape;125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" y="1266825"/>
            <a:ext cx="842962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160"/>
          <p:cNvSpPr/>
          <p:nvPr/>
        </p:nvSpPr>
        <p:spPr>
          <a:xfrm>
            <a:off x="2139875" y="1609750"/>
            <a:ext cx="2660100" cy="5727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83050"/>
            <a:ext cx="8628075" cy="46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61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Autoroute </a:t>
            </a:r>
            <a:endParaRPr sz="2320"/>
          </a:p>
        </p:txBody>
      </p:sp>
      <p:cxnSp>
        <p:nvCxnSpPr>
          <p:cNvPr id="1266" name="Google Shape;1266;p161"/>
          <p:cNvCxnSpPr/>
          <p:nvPr/>
        </p:nvCxnSpPr>
        <p:spPr>
          <a:xfrm rot="10800000">
            <a:off x="1521450" y="1020950"/>
            <a:ext cx="0" cy="1246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7" name="Google Shape;1267;p161"/>
          <p:cNvSpPr txBox="1"/>
          <p:nvPr/>
        </p:nvSpPr>
        <p:spPr>
          <a:xfrm>
            <a:off x="304300" y="2306725"/>
            <a:ext cx="2620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Click on Autorouter and autorouter will begin. After autorouter is done, it will populate your PCB with traces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000" y="572700"/>
            <a:ext cx="1674227" cy="45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62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Export Gerbers</a:t>
            </a:r>
            <a:endParaRPr sz="2320"/>
          </a:p>
        </p:txBody>
      </p:sp>
      <p:cxnSp>
        <p:nvCxnSpPr>
          <p:cNvPr id="1274" name="Google Shape;1274;p162"/>
          <p:cNvCxnSpPr/>
          <p:nvPr/>
        </p:nvCxnSpPr>
        <p:spPr>
          <a:xfrm flipH="1" rot="10800000">
            <a:off x="1521450" y="1845350"/>
            <a:ext cx="2473500" cy="42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5" name="Google Shape;1275;p162"/>
          <p:cNvSpPr txBox="1"/>
          <p:nvPr/>
        </p:nvSpPr>
        <p:spPr>
          <a:xfrm>
            <a:off x="304300" y="2306725"/>
            <a:ext cx="2620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Visually ensure there are no issues/overlaps/connected nets or errors in the </a:t>
            </a:r>
            <a:r>
              <a:rPr b="1" lang="en">
                <a:solidFill>
                  <a:schemeClr val="dk1"/>
                </a:solidFill>
              </a:rPr>
              <a:t>autoroute</a:t>
            </a:r>
            <a:r>
              <a:rPr b="1" lang="en">
                <a:solidFill>
                  <a:schemeClr val="dk1"/>
                </a:solidFill>
              </a:rPr>
              <a:t> board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350" y="725100"/>
            <a:ext cx="4844250" cy="409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63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Export Gerbers</a:t>
            </a:r>
            <a:endParaRPr sz="2320"/>
          </a:p>
        </p:txBody>
      </p:sp>
      <p:cxnSp>
        <p:nvCxnSpPr>
          <p:cNvPr id="1282" name="Google Shape;1282;p163"/>
          <p:cNvCxnSpPr/>
          <p:nvPr/>
        </p:nvCxnSpPr>
        <p:spPr>
          <a:xfrm flipH="1" rot="10800000">
            <a:off x="2287100" y="2267600"/>
            <a:ext cx="3317700" cy="893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3" name="Google Shape;1283;p163"/>
          <p:cNvSpPr txBox="1"/>
          <p:nvPr/>
        </p:nvSpPr>
        <p:spPr>
          <a:xfrm>
            <a:off x="628225" y="2807325"/>
            <a:ext cx="2620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Output the files as gerber files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090"/>
            <a:ext cx="9143999" cy="430001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/>
          <p:nvPr/>
        </p:nvSpPr>
        <p:spPr>
          <a:xfrm>
            <a:off x="3350300" y="3192800"/>
            <a:ext cx="1312200" cy="498600"/>
          </a:xfrm>
          <a:prstGeom prst="ellipse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Google Shape;128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575" y="441725"/>
            <a:ext cx="5681026" cy="47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64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Export Gerbers</a:t>
            </a:r>
            <a:endParaRPr sz="2320"/>
          </a:p>
        </p:txBody>
      </p:sp>
      <p:cxnSp>
        <p:nvCxnSpPr>
          <p:cNvPr id="1290" name="Google Shape;1290;p164"/>
          <p:cNvCxnSpPr/>
          <p:nvPr/>
        </p:nvCxnSpPr>
        <p:spPr>
          <a:xfrm flipH="1" rot="10800000">
            <a:off x="2287100" y="902900"/>
            <a:ext cx="6351000" cy="2257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1" name="Google Shape;1291;p164"/>
          <p:cNvSpPr txBox="1"/>
          <p:nvPr/>
        </p:nvSpPr>
        <p:spPr>
          <a:xfrm>
            <a:off x="628225" y="2807325"/>
            <a:ext cx="2620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Choose output directory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575" y="441725"/>
            <a:ext cx="5681026" cy="47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65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Export Gerbers</a:t>
            </a:r>
            <a:endParaRPr sz="2320"/>
          </a:p>
        </p:txBody>
      </p:sp>
      <p:cxnSp>
        <p:nvCxnSpPr>
          <p:cNvPr id="1298" name="Google Shape;1298;p165"/>
          <p:cNvCxnSpPr/>
          <p:nvPr/>
        </p:nvCxnSpPr>
        <p:spPr>
          <a:xfrm>
            <a:off x="2287100" y="3160700"/>
            <a:ext cx="6075900" cy="1609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9" name="Google Shape;1299;p165"/>
          <p:cNvSpPr txBox="1"/>
          <p:nvPr/>
        </p:nvSpPr>
        <p:spPr>
          <a:xfrm>
            <a:off x="1187700" y="2964375"/>
            <a:ext cx="2620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Click Plot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575" y="441725"/>
            <a:ext cx="5681026" cy="47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66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Export Gerbers</a:t>
            </a:r>
            <a:endParaRPr sz="2320"/>
          </a:p>
        </p:txBody>
      </p:sp>
      <p:cxnSp>
        <p:nvCxnSpPr>
          <p:cNvPr id="1306" name="Google Shape;1306;p166"/>
          <p:cNvCxnSpPr/>
          <p:nvPr/>
        </p:nvCxnSpPr>
        <p:spPr>
          <a:xfrm>
            <a:off x="2287100" y="3160700"/>
            <a:ext cx="6075900" cy="1609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7" name="Google Shape;1307;p166"/>
          <p:cNvSpPr txBox="1"/>
          <p:nvPr/>
        </p:nvSpPr>
        <p:spPr>
          <a:xfrm>
            <a:off x="1187700" y="2964375"/>
            <a:ext cx="2620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Click Generate Drill Files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159" y="725100"/>
            <a:ext cx="6526891" cy="44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67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Export Gerbers</a:t>
            </a:r>
            <a:endParaRPr sz="2320"/>
          </a:p>
        </p:txBody>
      </p:sp>
      <p:cxnSp>
        <p:nvCxnSpPr>
          <p:cNvPr id="1314" name="Google Shape;1314;p167"/>
          <p:cNvCxnSpPr/>
          <p:nvPr/>
        </p:nvCxnSpPr>
        <p:spPr>
          <a:xfrm>
            <a:off x="2159475" y="2453950"/>
            <a:ext cx="5477100" cy="2179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5" name="Google Shape;1315;p167"/>
          <p:cNvSpPr txBox="1"/>
          <p:nvPr/>
        </p:nvSpPr>
        <p:spPr>
          <a:xfrm>
            <a:off x="373000" y="1894500"/>
            <a:ext cx="21888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Click Generate Drill Files and generate map file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316" name="Google Shape;1316;p167"/>
          <p:cNvCxnSpPr/>
          <p:nvPr/>
        </p:nvCxnSpPr>
        <p:spPr>
          <a:xfrm>
            <a:off x="2179125" y="2453950"/>
            <a:ext cx="4020000" cy="2179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68"/>
          <p:cNvSpPr txBox="1"/>
          <p:nvPr>
            <p:ph type="title"/>
          </p:nvPr>
        </p:nvSpPr>
        <p:spPr>
          <a:xfrm>
            <a:off x="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STM32 PCB Fabricate</a:t>
            </a:r>
            <a:endParaRPr sz="2320"/>
          </a:p>
        </p:txBody>
      </p:sp>
      <p:sp>
        <p:nvSpPr>
          <p:cNvPr id="1322" name="Google Shape;1322;p168"/>
          <p:cNvSpPr txBox="1"/>
          <p:nvPr/>
        </p:nvSpPr>
        <p:spPr>
          <a:xfrm>
            <a:off x="50" y="1894500"/>
            <a:ext cx="19728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Zip Up the output directory that has the gerber files and upload to a website like JLCPCB or OSHPARK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You can then have your PCB built and </a:t>
            </a:r>
            <a:r>
              <a:rPr b="1" lang="en">
                <a:solidFill>
                  <a:schemeClr val="dk1"/>
                </a:solidFill>
              </a:rPr>
              <a:t>manufactured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23" name="Google Shape;1323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250" y="638012"/>
            <a:ext cx="7254749" cy="38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69"/>
          <p:cNvSpPr txBox="1"/>
          <p:nvPr/>
        </p:nvSpPr>
        <p:spPr>
          <a:xfrm>
            <a:off x="3920700" y="2051550"/>
            <a:ext cx="13026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Questions?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9"/>
          <p:cNvPicPr preferRelativeResize="0"/>
          <p:nvPr/>
        </p:nvPicPr>
        <p:blipFill rotWithShape="1">
          <a:blip r:embed="rId3">
            <a:alphaModFix/>
          </a:blip>
          <a:srcRect b="0" l="8368" r="11478" t="0"/>
          <a:stretch/>
        </p:blipFill>
        <p:spPr>
          <a:xfrm>
            <a:off x="293825" y="42300"/>
            <a:ext cx="8556350" cy="505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cont. (Schematic)</a:t>
            </a:r>
            <a:endParaRPr/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185625" y="572700"/>
            <a:ext cx="8520600" cy="4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8"/>
              <a:t>-Schematics are used to describe an electrical circuit to carry electricity and signals to the proper components and ultimately to ground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-Helps build out the printed circuit board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-Can also be reverse engineered easily 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-Provide a good template to build more projects off of/add to for future tools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-Contain some description of components needed to build the circuit in question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-Needed to build PCB in most cases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8"/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850" y="3441363"/>
            <a:ext cx="338137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heart of our tool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185625" y="572700"/>
            <a:ext cx="8520600" cy="4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8"/>
              <a:t>-</a:t>
            </a:r>
            <a:r>
              <a:rPr lang="en" sz="1908" u="sng">
                <a:solidFill>
                  <a:schemeClr val="hlink"/>
                </a:solidFill>
                <a:hlinkClick r:id="rId3"/>
              </a:rPr>
              <a:t>STM32</a:t>
            </a:r>
            <a:r>
              <a:rPr lang="en" sz="1908"/>
              <a:t>F103C8T6 is </a:t>
            </a:r>
            <a:r>
              <a:rPr lang="en" sz="1908"/>
              <a:t>Arm Cortex-M </a:t>
            </a:r>
            <a:r>
              <a:rPr lang="en" sz="1908"/>
              <a:t>architecture</a:t>
            </a:r>
            <a:r>
              <a:rPr lang="en" sz="1908"/>
              <a:t> 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-Many open source tools (including the code for the Oscilloscope and other features 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-Documentation is … more user friendly 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-Cheap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-Lots of tutorials 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-Similar microprocessor used in the flipper zero and many other projects 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8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with a Template</a:t>
            </a:r>
            <a:endParaRPr/>
          </a:p>
        </p:txBody>
      </p:sp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185625" y="572700"/>
            <a:ext cx="8520600" cy="4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8"/>
              <a:t>-This template has been created making an image into a silkscreen utilizing inkscape and kicad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-Edited attributes of silkscreen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-Utilized properties of clear FR4 to have colors like HAL 9000 (PCB art is very difficult to make with colors due to only </a:t>
            </a:r>
            <a:r>
              <a:rPr lang="en" sz="1908"/>
              <a:t>having 4 static colors to work with)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-Template reduces the amount of applications needed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8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Template</a:t>
            </a:r>
            <a:endParaRPr/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185625" y="572700"/>
            <a:ext cx="8520600" cy="4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8"/>
              <a:t>-Template is used for all non functional components of the board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-All art and design elements are created in this template layer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-Template takes hours to make and adjust to look perfect 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-Blue and Red LED’s are in a </a:t>
            </a:r>
            <a:r>
              <a:rPr lang="en" sz="1908"/>
              <a:t>separated</a:t>
            </a:r>
            <a:r>
              <a:rPr lang="en" sz="1908"/>
              <a:t> closed circuit from the STM32 to keep smaller circuit and extend battery life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-Brightness and power consumption can be adjusted with resistors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8"/>
              <a:t>-Do not need to populate these components/can delete if not wanted but removes the </a:t>
            </a:r>
            <a:r>
              <a:rPr lang="en" sz="1908"/>
              <a:t>appearance and aesthetic</a:t>
            </a:r>
            <a:r>
              <a:rPr lang="en" sz="1908"/>
              <a:t> of the board</a:t>
            </a:r>
            <a:endParaRPr sz="1908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Agenda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0" y="572700"/>
            <a:ext cx="9144000" cy="44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1) Background and what were going to build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1) EE Components, electrical design, and components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2) What hardware can be built with pcb tool kicad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3) inspecting and reverse engineering a schematic /reverse engineering hardware demo with tools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4) making a schematic 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5) building a PCB badge from the reverse engineered schematic and exporting it to gerber files for fabrication that the audience can bring to future conferences as a PCB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6) discussing hardware and tools used by engineers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7) discussing hardware implants and tools used by hackers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B7B7B7"/>
                </a:solidFill>
              </a:rPr>
              <a:t>7) Summary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Images</a:t>
            </a:r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237" y="281175"/>
            <a:ext cx="1825525" cy="484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4"/>
          <p:cNvSpPr txBox="1"/>
          <p:nvPr/>
        </p:nvSpPr>
        <p:spPr>
          <a:xfrm rot="-2700284">
            <a:off x="6683932" y="1504062"/>
            <a:ext cx="2572101" cy="5506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</a:rPr>
              <a:t>NO CHANGE</a:t>
            </a:r>
            <a:endParaRPr b="1" sz="3000">
              <a:solidFill>
                <a:srgbClr val="FF9900"/>
              </a:solidFill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213" y="572688"/>
            <a:ext cx="4182170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225" y="495725"/>
            <a:ext cx="1610050" cy="451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Template - Schematic</a:t>
            </a:r>
            <a:endParaRPr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25" y="445075"/>
            <a:ext cx="4397574" cy="448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45"/>
          <p:cNvCxnSpPr/>
          <p:nvPr/>
        </p:nvCxnSpPr>
        <p:spPr>
          <a:xfrm>
            <a:off x="3602850" y="1865050"/>
            <a:ext cx="598800" cy="98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45"/>
          <p:cNvCxnSpPr/>
          <p:nvPr/>
        </p:nvCxnSpPr>
        <p:spPr>
          <a:xfrm flipH="1" rot="10800000">
            <a:off x="3661300" y="2915300"/>
            <a:ext cx="765600" cy="314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45"/>
          <p:cNvCxnSpPr/>
          <p:nvPr/>
        </p:nvCxnSpPr>
        <p:spPr>
          <a:xfrm>
            <a:off x="4162375" y="3769275"/>
            <a:ext cx="657600" cy="5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45"/>
          <p:cNvCxnSpPr/>
          <p:nvPr/>
        </p:nvCxnSpPr>
        <p:spPr>
          <a:xfrm flipH="1">
            <a:off x="7254500" y="746000"/>
            <a:ext cx="579000" cy="206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45"/>
          <p:cNvCxnSpPr/>
          <p:nvPr/>
        </p:nvCxnSpPr>
        <p:spPr>
          <a:xfrm flipH="1">
            <a:off x="7588025" y="3268675"/>
            <a:ext cx="324000" cy="215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45"/>
          <p:cNvCxnSpPr/>
          <p:nvPr/>
        </p:nvCxnSpPr>
        <p:spPr>
          <a:xfrm rot="10800000">
            <a:off x="6469000" y="1207375"/>
            <a:ext cx="500700" cy="343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45"/>
          <p:cNvCxnSpPr/>
          <p:nvPr/>
        </p:nvCxnSpPr>
        <p:spPr>
          <a:xfrm rot="10800000">
            <a:off x="6587075" y="1707850"/>
            <a:ext cx="431700" cy="255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45"/>
          <p:cNvCxnSpPr/>
          <p:nvPr/>
        </p:nvCxnSpPr>
        <p:spPr>
          <a:xfrm rot="10800000">
            <a:off x="6616200" y="2355825"/>
            <a:ext cx="540000" cy="274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5"/>
          <p:cNvCxnSpPr/>
          <p:nvPr/>
        </p:nvCxnSpPr>
        <p:spPr>
          <a:xfrm rot="10800000">
            <a:off x="6596725" y="2875875"/>
            <a:ext cx="765600" cy="157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45"/>
          <p:cNvCxnSpPr/>
          <p:nvPr/>
        </p:nvCxnSpPr>
        <p:spPr>
          <a:xfrm rot="10800000">
            <a:off x="6626225" y="3680950"/>
            <a:ext cx="549600" cy="382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45"/>
          <p:cNvSpPr txBox="1"/>
          <p:nvPr/>
        </p:nvSpPr>
        <p:spPr>
          <a:xfrm>
            <a:off x="830150" y="579125"/>
            <a:ext cx="3167100" cy="4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Batteries/Power source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LED switch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LED’s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Resistors to limit power to LED’s (can be changed to drain slower/have more brightness)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72" name="Google Shape;272;p45"/>
          <p:cNvCxnSpPr/>
          <p:nvPr/>
        </p:nvCxnSpPr>
        <p:spPr>
          <a:xfrm>
            <a:off x="117800" y="746000"/>
            <a:ext cx="706800" cy="19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45"/>
          <p:cNvCxnSpPr/>
          <p:nvPr/>
        </p:nvCxnSpPr>
        <p:spPr>
          <a:xfrm>
            <a:off x="117800" y="1310650"/>
            <a:ext cx="706800" cy="1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45"/>
          <p:cNvCxnSpPr/>
          <p:nvPr/>
        </p:nvCxnSpPr>
        <p:spPr>
          <a:xfrm>
            <a:off x="157050" y="2424500"/>
            <a:ext cx="678000" cy="9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5"/>
          <p:cNvCxnSpPr/>
          <p:nvPr/>
        </p:nvCxnSpPr>
        <p:spPr>
          <a:xfrm>
            <a:off x="132500" y="1872600"/>
            <a:ext cx="677400" cy="14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Power Characteristics</a:t>
            </a:r>
            <a:endParaRPr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185625" y="572700"/>
            <a:ext cx="8520600" cy="4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8"/>
              <a:t>-Power Voltage is ~3v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-Capacity of both batteries around 300Mah 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-Can power entire circuit not just the LED’s depending on usage time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8"/>
              <a:t>-Will not last long, especially if the STM32 and other components are being utilized and on at the time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8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</a:t>
            </a:r>
            <a:endParaRPr/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38" y="433325"/>
            <a:ext cx="7121125" cy="46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0" y="0"/>
            <a:ext cx="906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Reverse out and Forward Development</a:t>
            </a:r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185625" y="572700"/>
            <a:ext cx="8520600" cy="4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8"/>
              <a:t>-Reverse Engineering with a schematic (if credible) </a:t>
            </a:r>
            <a:endParaRPr sz="20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8"/>
              <a:t>-Copy the parts, find what fits online, and place</a:t>
            </a:r>
            <a:endParaRPr sz="20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8"/>
              <a:t>-Datasheets are your friend to choose the correct part</a:t>
            </a:r>
            <a:endParaRPr sz="20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8"/>
              <a:t>-Can find much more information about the part with the schematic if available (were making a complete board by reverse engineering a blue pill!)</a:t>
            </a:r>
            <a:endParaRPr sz="20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8"/>
              <a:t>-Much quicker than pinning out with a multimeter and looking at every trace</a:t>
            </a:r>
            <a:endParaRPr sz="20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8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0" y="0"/>
            <a:ext cx="906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Kicad … or your PCB/SCH editor of choice</a:t>
            </a:r>
            <a:endParaRPr/>
          </a:p>
        </p:txBody>
      </p:sp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200" cy="361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USB Connection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5" y="479700"/>
            <a:ext cx="556260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672" y="2611025"/>
            <a:ext cx="4504325" cy="25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Kicad Setup</a:t>
            </a:r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75" y="458975"/>
            <a:ext cx="6453651" cy="4777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51"/>
          <p:cNvCxnSpPr/>
          <p:nvPr/>
        </p:nvCxnSpPr>
        <p:spPr>
          <a:xfrm flipH="1" rot="10800000">
            <a:off x="696925" y="824550"/>
            <a:ext cx="392700" cy="10110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Kicad Setup - New Project *OR USE PROVIDED*</a:t>
            </a:r>
            <a:endParaRPr/>
          </a:p>
        </p:txBody>
      </p:sp>
      <p:cxnSp>
        <p:nvCxnSpPr>
          <p:cNvPr id="319" name="Google Shape;319;p52"/>
          <p:cNvCxnSpPr/>
          <p:nvPr/>
        </p:nvCxnSpPr>
        <p:spPr>
          <a:xfrm flipH="1" rot="10800000">
            <a:off x="206125" y="912825"/>
            <a:ext cx="1099500" cy="39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25" y="461350"/>
            <a:ext cx="5586278" cy="46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Kicad Setup - Make a name (and place in dir)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53"/>
          <p:cNvCxnSpPr/>
          <p:nvPr/>
        </p:nvCxnSpPr>
        <p:spPr>
          <a:xfrm>
            <a:off x="971775" y="510425"/>
            <a:ext cx="500700" cy="1629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7" name="Google Shape;3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2195513"/>
            <a:ext cx="68389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Background about 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95525" y="765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-Small town in northern Michigan 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-Sent to Texas military school due to poor life decisions at a young age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B7B7B7"/>
                </a:solidFill>
              </a:rPr>
              <a:t>-Started learning more about cyber and physics in high school / challenged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B7B7B7"/>
                </a:solidFill>
              </a:rPr>
              <a:t>-Became reverse engineer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B7B7B7"/>
                </a:solidFill>
              </a:rPr>
              <a:t>-Started to develop my own tools and research other tools for development</a:t>
            </a:r>
            <a:endParaRPr sz="21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Kicad Setup</a:t>
            </a:r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176" y="373000"/>
            <a:ext cx="7103824" cy="477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54"/>
          <p:cNvCxnSpPr/>
          <p:nvPr/>
        </p:nvCxnSpPr>
        <p:spPr>
          <a:xfrm flipH="1" rot="10800000">
            <a:off x="981575" y="1167975"/>
            <a:ext cx="1560300" cy="492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54"/>
          <p:cNvCxnSpPr/>
          <p:nvPr/>
        </p:nvCxnSpPr>
        <p:spPr>
          <a:xfrm flipH="1" rot="10800000">
            <a:off x="1531275" y="1364325"/>
            <a:ext cx="1050600" cy="255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54"/>
          <p:cNvCxnSpPr/>
          <p:nvPr/>
        </p:nvCxnSpPr>
        <p:spPr>
          <a:xfrm>
            <a:off x="1050300" y="844150"/>
            <a:ext cx="1403700" cy="147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54"/>
          <p:cNvSpPr txBox="1"/>
          <p:nvPr/>
        </p:nvSpPr>
        <p:spPr>
          <a:xfrm>
            <a:off x="0" y="572700"/>
            <a:ext cx="2306700" cy="4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-H</a:t>
            </a:r>
            <a:r>
              <a:rPr b="1" lang="en">
                <a:solidFill>
                  <a:schemeClr val="dk1"/>
                </a:solidFill>
              </a:rPr>
              <a:t>ierarchy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-PCB File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-Schematic File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Kicad Setup</a:t>
            </a:r>
            <a:endParaRPr/>
          </a:p>
        </p:txBody>
      </p:sp>
      <p:pic>
        <p:nvPicPr>
          <p:cNvPr id="343" name="Google Shape;3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0975"/>
            <a:ext cx="6943037" cy="466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55"/>
          <p:cNvCxnSpPr/>
          <p:nvPr/>
        </p:nvCxnSpPr>
        <p:spPr>
          <a:xfrm flipH="1">
            <a:off x="3690825" y="755825"/>
            <a:ext cx="3386400" cy="186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55"/>
          <p:cNvSpPr txBox="1"/>
          <p:nvPr/>
        </p:nvSpPr>
        <p:spPr>
          <a:xfrm>
            <a:off x="7103825" y="480975"/>
            <a:ext cx="2040300" cy="4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Self narrated and titled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4775"/>
            <a:ext cx="5884349" cy="46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Footprints and Symbols</a:t>
            </a:r>
            <a:endParaRPr/>
          </a:p>
        </p:txBody>
      </p:sp>
      <p:cxnSp>
        <p:nvCxnSpPr>
          <p:cNvPr id="352" name="Google Shape;352;p56"/>
          <p:cNvCxnSpPr/>
          <p:nvPr/>
        </p:nvCxnSpPr>
        <p:spPr>
          <a:xfrm flipH="1">
            <a:off x="1855325" y="755825"/>
            <a:ext cx="5163000" cy="99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56"/>
          <p:cNvSpPr txBox="1"/>
          <p:nvPr/>
        </p:nvSpPr>
        <p:spPr>
          <a:xfrm>
            <a:off x="7018325" y="572700"/>
            <a:ext cx="20403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Preferences tab to import all of our custom footprints and symbols to place.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100" y="1006450"/>
            <a:ext cx="6713525" cy="36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Footprints and Symbols</a:t>
            </a:r>
            <a:endParaRPr/>
          </a:p>
        </p:txBody>
      </p:sp>
      <p:cxnSp>
        <p:nvCxnSpPr>
          <p:cNvPr id="360" name="Google Shape;360;p57"/>
          <p:cNvCxnSpPr/>
          <p:nvPr/>
        </p:nvCxnSpPr>
        <p:spPr>
          <a:xfrm>
            <a:off x="1698150" y="3455175"/>
            <a:ext cx="618300" cy="8739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57"/>
          <p:cNvSpPr txBox="1"/>
          <p:nvPr/>
        </p:nvSpPr>
        <p:spPr>
          <a:xfrm>
            <a:off x="153800" y="1006450"/>
            <a:ext cx="2040300" cy="29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 add footprint/symbol click the + symbol and make a nickname like hal footprints or hal symbols. Do this for both and specify the hal symbols to the symbol library and hal footprints in the footprint library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Schematic Editor</a:t>
            </a:r>
            <a:endParaRPr/>
          </a:p>
        </p:txBody>
      </p:sp>
      <p:sp>
        <p:nvSpPr>
          <p:cNvPr id="367" name="Google Shape;367;p58"/>
          <p:cNvSpPr txBox="1"/>
          <p:nvPr/>
        </p:nvSpPr>
        <p:spPr>
          <a:xfrm>
            <a:off x="153800" y="1006450"/>
            <a:ext cx="20403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After loading the required footprints and symbols, it is time to start building a schematic with Kicad. Click on the schematic editor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100" y="480975"/>
            <a:ext cx="6943037" cy="466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58"/>
          <p:cNvCxnSpPr/>
          <p:nvPr/>
        </p:nvCxnSpPr>
        <p:spPr>
          <a:xfrm flipH="1" rot="10800000">
            <a:off x="1865000" y="1226950"/>
            <a:ext cx="2287200" cy="422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Editor - An Overview</a:t>
            </a:r>
            <a:endParaRPr/>
          </a:p>
        </p:txBody>
      </p:sp>
      <p:pic>
        <p:nvPicPr>
          <p:cNvPr id="375" name="Google Shape;3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5" y="471150"/>
            <a:ext cx="8648452" cy="46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50" y="520225"/>
            <a:ext cx="8648452" cy="46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Editor Overview</a:t>
            </a:r>
            <a:endParaRPr/>
          </a:p>
        </p:txBody>
      </p:sp>
      <p:sp>
        <p:nvSpPr>
          <p:cNvPr id="382" name="Google Shape;382;p60"/>
          <p:cNvSpPr txBox="1"/>
          <p:nvPr/>
        </p:nvSpPr>
        <p:spPr>
          <a:xfrm>
            <a:off x="795100" y="3415900"/>
            <a:ext cx="15606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Template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383" name="Google Shape;383;p60"/>
          <p:cNvCxnSpPr/>
          <p:nvPr/>
        </p:nvCxnSpPr>
        <p:spPr>
          <a:xfrm flipH="1" rot="10800000">
            <a:off x="1678500" y="2699250"/>
            <a:ext cx="3131400" cy="922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60"/>
          <p:cNvSpPr txBox="1"/>
          <p:nvPr/>
        </p:nvSpPr>
        <p:spPr>
          <a:xfrm>
            <a:off x="7514275" y="1104525"/>
            <a:ext cx="15606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Jump to PCB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385" name="Google Shape;385;p60"/>
          <p:cNvCxnSpPr>
            <a:stCxn id="384" idx="1"/>
          </p:cNvCxnSpPr>
          <p:nvPr/>
        </p:nvCxnSpPr>
        <p:spPr>
          <a:xfrm rot="10800000">
            <a:off x="6684475" y="1050525"/>
            <a:ext cx="829800" cy="260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60"/>
          <p:cNvSpPr txBox="1"/>
          <p:nvPr/>
        </p:nvSpPr>
        <p:spPr>
          <a:xfrm>
            <a:off x="7259100" y="1860350"/>
            <a:ext cx="15606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Ref. Designator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387" name="Google Shape;387;p60"/>
          <p:cNvCxnSpPr/>
          <p:nvPr/>
        </p:nvCxnSpPr>
        <p:spPr>
          <a:xfrm rot="10800000">
            <a:off x="5712900" y="1050250"/>
            <a:ext cx="1546200" cy="933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60"/>
          <p:cNvSpPr txBox="1"/>
          <p:nvPr/>
        </p:nvSpPr>
        <p:spPr>
          <a:xfrm>
            <a:off x="7215175" y="2460800"/>
            <a:ext cx="15606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Footprint Editor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9" name="Google Shape;389;p60"/>
          <p:cNvSpPr txBox="1"/>
          <p:nvPr/>
        </p:nvSpPr>
        <p:spPr>
          <a:xfrm>
            <a:off x="7259100" y="2954550"/>
            <a:ext cx="17715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Symbol Browser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390" name="Google Shape;390;p60"/>
          <p:cNvCxnSpPr>
            <a:stCxn id="388" idx="1"/>
          </p:cNvCxnSpPr>
          <p:nvPr/>
        </p:nvCxnSpPr>
        <p:spPr>
          <a:xfrm rot="10800000">
            <a:off x="5526175" y="1050200"/>
            <a:ext cx="1689000" cy="1616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60"/>
          <p:cNvCxnSpPr/>
          <p:nvPr/>
        </p:nvCxnSpPr>
        <p:spPr>
          <a:xfrm rot="10800000">
            <a:off x="5330100" y="1010925"/>
            <a:ext cx="2000400" cy="2122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50" y="520225"/>
            <a:ext cx="8648452" cy="46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Editor Overview</a:t>
            </a:r>
            <a:endParaRPr/>
          </a:p>
        </p:txBody>
      </p:sp>
      <p:sp>
        <p:nvSpPr>
          <p:cNvPr id="398" name="Google Shape;398;p61"/>
          <p:cNvSpPr txBox="1"/>
          <p:nvPr/>
        </p:nvSpPr>
        <p:spPr>
          <a:xfrm>
            <a:off x="5163125" y="2812475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Make Net Labels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399" name="Google Shape;399;p61"/>
          <p:cNvCxnSpPr>
            <a:stCxn id="398" idx="3"/>
          </p:cNvCxnSpPr>
          <p:nvPr/>
        </p:nvCxnSpPr>
        <p:spPr>
          <a:xfrm flipH="1" rot="10800000">
            <a:off x="6890825" y="2728775"/>
            <a:ext cx="2051400" cy="289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61"/>
          <p:cNvSpPr txBox="1"/>
          <p:nvPr/>
        </p:nvSpPr>
        <p:spPr>
          <a:xfrm>
            <a:off x="5237000" y="17477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Connect Wires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401" name="Google Shape;401;p61"/>
          <p:cNvCxnSpPr>
            <a:stCxn id="400" idx="3"/>
          </p:cNvCxnSpPr>
          <p:nvPr/>
        </p:nvCxnSpPr>
        <p:spPr>
          <a:xfrm flipH="1" rot="10800000">
            <a:off x="6964700" y="1845500"/>
            <a:ext cx="2056200" cy="108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61"/>
          <p:cNvSpPr txBox="1"/>
          <p:nvPr/>
        </p:nvSpPr>
        <p:spPr>
          <a:xfrm>
            <a:off x="5399225" y="2135188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Make No Connect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403" name="Google Shape;403;p61"/>
          <p:cNvCxnSpPr/>
          <p:nvPr/>
        </p:nvCxnSpPr>
        <p:spPr>
          <a:xfrm>
            <a:off x="6964700" y="2331975"/>
            <a:ext cx="1997100" cy="23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USB Connection</a:t>
            </a:r>
            <a:endParaRPr/>
          </a:p>
        </p:txBody>
      </p:sp>
      <p:pic>
        <p:nvPicPr>
          <p:cNvPr id="409" name="Google Shape;4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5" y="479700"/>
            <a:ext cx="556260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672" y="2611025"/>
            <a:ext cx="4504325" cy="25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50" y="520225"/>
            <a:ext cx="8648452" cy="46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USB Connection</a:t>
            </a:r>
            <a:endParaRPr/>
          </a:p>
        </p:txBody>
      </p:sp>
      <p:sp>
        <p:nvSpPr>
          <p:cNvPr id="417" name="Google Shape;417;p63"/>
          <p:cNvSpPr txBox="1"/>
          <p:nvPr/>
        </p:nvSpPr>
        <p:spPr>
          <a:xfrm>
            <a:off x="4785475" y="17477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Symbol Browser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418" name="Google Shape;418;p63"/>
          <p:cNvCxnSpPr>
            <a:stCxn id="417" idx="0"/>
          </p:cNvCxnSpPr>
          <p:nvPr/>
        </p:nvCxnSpPr>
        <p:spPr>
          <a:xfrm rot="10800000">
            <a:off x="5241625" y="1020800"/>
            <a:ext cx="407700" cy="726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Goals for this class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95525" y="765125"/>
            <a:ext cx="8520600" cy="4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-Have a tool with multiple hardware purposes / vulnerability research purposes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-Fit the theme for this years conference and act as a badge for future conferences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-Cheap 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-Audience has an understanding of hardware hacking / tooling as well as EE 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-Something cool to talk about</a:t>
            </a:r>
            <a:endParaRPr sz="21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USB Connection</a:t>
            </a:r>
            <a:endParaRPr/>
          </a:p>
        </p:txBody>
      </p:sp>
      <p:sp>
        <p:nvSpPr>
          <p:cNvPr id="424" name="Google Shape;424;p64"/>
          <p:cNvSpPr txBox="1"/>
          <p:nvPr/>
        </p:nvSpPr>
        <p:spPr>
          <a:xfrm>
            <a:off x="6792900" y="402925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Symbol Browser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425" name="Google Shape;425;p64"/>
          <p:cNvCxnSpPr/>
          <p:nvPr/>
        </p:nvCxnSpPr>
        <p:spPr>
          <a:xfrm rot="10800000">
            <a:off x="5722600" y="2336175"/>
            <a:ext cx="407700" cy="726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6" name="Google Shape;4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338" y="511100"/>
            <a:ext cx="6865926" cy="43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4"/>
          <p:cNvSpPr txBox="1"/>
          <p:nvPr/>
        </p:nvSpPr>
        <p:spPr>
          <a:xfrm>
            <a:off x="461650" y="220905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Kicad Libraries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428" name="Google Shape;428;p64"/>
          <p:cNvCxnSpPr>
            <a:stCxn id="427" idx="0"/>
          </p:cNvCxnSpPr>
          <p:nvPr/>
        </p:nvCxnSpPr>
        <p:spPr>
          <a:xfrm flipH="1" rot="10800000">
            <a:off x="1325500" y="2002650"/>
            <a:ext cx="1197000" cy="206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64"/>
          <p:cNvSpPr txBox="1"/>
          <p:nvPr/>
        </p:nvSpPr>
        <p:spPr>
          <a:xfrm>
            <a:off x="5669200" y="2253475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Symbols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430" name="Google Shape;430;p64"/>
          <p:cNvCxnSpPr>
            <a:stCxn id="429" idx="0"/>
          </p:cNvCxnSpPr>
          <p:nvPr/>
        </p:nvCxnSpPr>
        <p:spPr>
          <a:xfrm rot="10800000">
            <a:off x="5526250" y="1806175"/>
            <a:ext cx="1006800" cy="447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050" y="572700"/>
            <a:ext cx="6876951" cy="43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USB Connection</a:t>
            </a:r>
            <a:endParaRPr/>
          </a:p>
        </p:txBody>
      </p:sp>
      <p:sp>
        <p:nvSpPr>
          <p:cNvPr id="437" name="Google Shape;437;p65"/>
          <p:cNvSpPr txBox="1"/>
          <p:nvPr/>
        </p:nvSpPr>
        <p:spPr>
          <a:xfrm>
            <a:off x="6792900" y="402925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Symbol Browser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8" name="Google Shape;438;p65"/>
          <p:cNvSpPr txBox="1"/>
          <p:nvPr/>
        </p:nvSpPr>
        <p:spPr>
          <a:xfrm>
            <a:off x="2365925" y="278355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Kicad Connector Library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439" name="Google Shape;439;p65"/>
          <p:cNvCxnSpPr>
            <a:stCxn id="438" idx="0"/>
          </p:cNvCxnSpPr>
          <p:nvPr/>
        </p:nvCxnSpPr>
        <p:spPr>
          <a:xfrm rot="10800000">
            <a:off x="2807375" y="1845450"/>
            <a:ext cx="422400" cy="93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65"/>
          <p:cNvSpPr txBox="1"/>
          <p:nvPr/>
        </p:nvSpPr>
        <p:spPr>
          <a:xfrm>
            <a:off x="5247125" y="278355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USB A </a:t>
            </a:r>
            <a:r>
              <a:rPr b="1" lang="en">
                <a:solidFill>
                  <a:schemeClr val="dk1"/>
                </a:solidFill>
              </a:rPr>
              <a:t>Symbol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Double Click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441" name="Google Shape;441;p65"/>
          <p:cNvCxnSpPr>
            <a:stCxn id="440" idx="0"/>
          </p:cNvCxnSpPr>
          <p:nvPr/>
        </p:nvCxnSpPr>
        <p:spPr>
          <a:xfrm rot="10800000">
            <a:off x="5163275" y="2188950"/>
            <a:ext cx="947700" cy="594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5" y="838200"/>
            <a:ext cx="504825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USB Connection</a:t>
            </a:r>
            <a:endParaRPr/>
          </a:p>
        </p:txBody>
      </p:sp>
      <p:sp>
        <p:nvSpPr>
          <p:cNvPr id="448" name="Google Shape;448;p66"/>
          <p:cNvSpPr txBox="1"/>
          <p:nvPr/>
        </p:nvSpPr>
        <p:spPr>
          <a:xfrm>
            <a:off x="4829750" y="8382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Click once to place inside the template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Hit ESC to deselect the symbol placed and the mouse capture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Click to reselect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Double click to edit the symbol attributes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4300"/>
            <a:ext cx="8949600" cy="46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USB Connection</a:t>
            </a:r>
            <a:endParaRPr/>
          </a:p>
        </p:txBody>
      </p:sp>
      <p:sp>
        <p:nvSpPr>
          <p:cNvPr id="455" name="Google Shape;455;p67"/>
          <p:cNvSpPr txBox="1"/>
          <p:nvPr/>
        </p:nvSpPr>
        <p:spPr>
          <a:xfrm>
            <a:off x="4054250" y="7124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Values to edit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456" name="Google Shape;456;p67"/>
          <p:cNvCxnSpPr/>
          <p:nvPr/>
        </p:nvCxnSpPr>
        <p:spPr>
          <a:xfrm flipH="1">
            <a:off x="3386475" y="785275"/>
            <a:ext cx="559500" cy="471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838" y="494175"/>
            <a:ext cx="6396326" cy="46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USB Connection</a:t>
            </a:r>
            <a:endParaRPr/>
          </a:p>
        </p:txBody>
      </p:sp>
      <p:sp>
        <p:nvSpPr>
          <p:cNvPr id="463" name="Google Shape;463;p68"/>
          <p:cNvSpPr txBox="1"/>
          <p:nvPr/>
        </p:nvSpPr>
        <p:spPr>
          <a:xfrm>
            <a:off x="4054250" y="712400"/>
            <a:ext cx="23850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Click on the books to specify footprint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464" name="Google Shape;464;p68"/>
          <p:cNvCxnSpPr/>
          <p:nvPr/>
        </p:nvCxnSpPr>
        <p:spPr>
          <a:xfrm>
            <a:off x="5909125" y="1128825"/>
            <a:ext cx="1020900" cy="903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9526"/>
            <a:ext cx="8412174" cy="47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USB Connection</a:t>
            </a:r>
            <a:endParaRPr/>
          </a:p>
        </p:txBody>
      </p:sp>
      <p:sp>
        <p:nvSpPr>
          <p:cNvPr id="471" name="Google Shape;471;p69"/>
          <p:cNvSpPr txBox="1"/>
          <p:nvPr/>
        </p:nvSpPr>
        <p:spPr>
          <a:xfrm>
            <a:off x="854300" y="459525"/>
            <a:ext cx="23850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Footprint Library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472" name="Google Shape;472;p69"/>
          <p:cNvCxnSpPr/>
          <p:nvPr/>
        </p:nvCxnSpPr>
        <p:spPr>
          <a:xfrm>
            <a:off x="1246600" y="834350"/>
            <a:ext cx="0" cy="383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69"/>
          <p:cNvSpPr txBox="1"/>
          <p:nvPr/>
        </p:nvSpPr>
        <p:spPr>
          <a:xfrm>
            <a:off x="3067788" y="2108300"/>
            <a:ext cx="23850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Footprints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474" name="Google Shape;474;p69"/>
          <p:cNvCxnSpPr/>
          <p:nvPr/>
        </p:nvCxnSpPr>
        <p:spPr>
          <a:xfrm rot="10800000">
            <a:off x="2444088" y="1874850"/>
            <a:ext cx="961800" cy="313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0"/>
          <p:cNvSpPr txBox="1"/>
          <p:nvPr>
            <p:ph type="title"/>
          </p:nvPr>
        </p:nvSpPr>
        <p:spPr>
          <a:xfrm>
            <a:off x="0" y="0"/>
            <a:ext cx="906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Find a component</a:t>
            </a:r>
            <a:endParaRPr/>
          </a:p>
        </p:txBody>
      </p:sp>
      <p:sp>
        <p:nvSpPr>
          <p:cNvPr id="480" name="Google Shape;480;p70"/>
          <p:cNvSpPr txBox="1"/>
          <p:nvPr>
            <p:ph idx="1" type="body"/>
          </p:nvPr>
        </p:nvSpPr>
        <p:spPr>
          <a:xfrm>
            <a:off x="185625" y="572700"/>
            <a:ext cx="8520600" cy="4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8"/>
              <a:t>-Want component that will not poke through the board and ruin art (no thru hole)</a:t>
            </a:r>
            <a:endParaRPr sz="20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8"/>
              <a:t>-Want normal USB functionality and even ability to remove from blue pill and place on our board</a:t>
            </a:r>
            <a:endParaRPr sz="20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8"/>
              <a:t>-USB Micro B connection is on the blue pill</a:t>
            </a:r>
            <a:endParaRPr sz="20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8"/>
              <a:t>-Need to find component with it (optional but helps</a:t>
            </a:r>
            <a:endParaRPr sz="20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8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623" y="3593225"/>
            <a:ext cx="2325403" cy="15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1"/>
          <p:cNvSpPr txBox="1"/>
          <p:nvPr>
            <p:ph type="title"/>
          </p:nvPr>
        </p:nvSpPr>
        <p:spPr>
          <a:xfrm>
            <a:off x="0" y="0"/>
            <a:ext cx="906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Find a component</a:t>
            </a:r>
            <a:endParaRPr/>
          </a:p>
        </p:txBody>
      </p:sp>
      <p:pic>
        <p:nvPicPr>
          <p:cNvPr id="487" name="Google Shape;48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253365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050" y="657837"/>
            <a:ext cx="6457950" cy="2850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71"/>
          <p:cNvCxnSpPr/>
          <p:nvPr/>
        </p:nvCxnSpPr>
        <p:spPr>
          <a:xfrm>
            <a:off x="3209698" y="4073463"/>
            <a:ext cx="2306100" cy="226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2"/>
          <p:cNvSpPr txBox="1"/>
          <p:nvPr>
            <p:ph type="title"/>
          </p:nvPr>
        </p:nvSpPr>
        <p:spPr>
          <a:xfrm>
            <a:off x="0" y="0"/>
            <a:ext cx="906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Only one footprint</a:t>
            </a:r>
            <a:endParaRPr/>
          </a:p>
        </p:txBody>
      </p:sp>
      <p:sp>
        <p:nvSpPr>
          <p:cNvPr id="495" name="Google Shape;495;p72"/>
          <p:cNvSpPr txBox="1"/>
          <p:nvPr>
            <p:ph idx="1" type="body"/>
          </p:nvPr>
        </p:nvSpPr>
        <p:spPr>
          <a:xfrm>
            <a:off x="185625" y="572700"/>
            <a:ext cx="8520600" cy="4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8"/>
              <a:t>-Kicad given footprints only contain one non thru hole smd micro USB b connector</a:t>
            </a:r>
            <a:endParaRPr sz="20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8"/>
          </a:p>
        </p:txBody>
      </p:sp>
      <p:pic>
        <p:nvPicPr>
          <p:cNvPr id="496" name="Google Shape;4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450" y="1109950"/>
            <a:ext cx="6988874" cy="39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2"/>
          <p:cNvSpPr txBox="1"/>
          <p:nvPr/>
        </p:nvSpPr>
        <p:spPr>
          <a:xfrm>
            <a:off x="4721425" y="1727600"/>
            <a:ext cx="18651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*</a:t>
            </a:r>
            <a:r>
              <a:rPr b="1" lang="en">
                <a:solidFill>
                  <a:schemeClr val="dk1"/>
                </a:solidFill>
              </a:rPr>
              <a:t>SMD is typically red and thruhole is gold/yellow in kicad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Double Click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498" name="Google Shape;498;p72"/>
          <p:cNvCxnSpPr/>
          <p:nvPr/>
        </p:nvCxnSpPr>
        <p:spPr>
          <a:xfrm rot="10800000">
            <a:off x="4211125" y="3415800"/>
            <a:ext cx="510300" cy="60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16" y="572700"/>
            <a:ext cx="8434572" cy="44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3"/>
          <p:cNvSpPr txBox="1"/>
          <p:nvPr>
            <p:ph type="title"/>
          </p:nvPr>
        </p:nvSpPr>
        <p:spPr>
          <a:xfrm>
            <a:off x="0" y="0"/>
            <a:ext cx="906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Only one footprint</a:t>
            </a:r>
            <a:endParaRPr/>
          </a:p>
        </p:txBody>
      </p:sp>
      <p:sp>
        <p:nvSpPr>
          <p:cNvPr id="505" name="Google Shape;505;p73"/>
          <p:cNvSpPr txBox="1"/>
          <p:nvPr/>
        </p:nvSpPr>
        <p:spPr>
          <a:xfrm>
            <a:off x="4103025" y="1069925"/>
            <a:ext cx="18651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 has been loaded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Click ok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06" name="Google Shape;506;p73"/>
          <p:cNvCxnSpPr>
            <a:stCxn id="505" idx="1"/>
          </p:cNvCxnSpPr>
          <p:nvPr/>
        </p:nvCxnSpPr>
        <p:spPr>
          <a:xfrm flipH="1">
            <a:off x="3121425" y="1600025"/>
            <a:ext cx="981600" cy="402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73"/>
          <p:cNvCxnSpPr/>
          <p:nvPr/>
        </p:nvCxnSpPr>
        <p:spPr>
          <a:xfrm>
            <a:off x="5035525" y="2453950"/>
            <a:ext cx="3180000" cy="2139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Designs and parts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95525" y="765125"/>
            <a:ext cx="8520600" cy="41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-HAL 9000 from </a:t>
            </a:r>
            <a:r>
              <a:rPr lang="en" sz="2100" u="sng">
                <a:solidFill>
                  <a:srgbClr val="B7B7B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2001 A space odyssey </a:t>
            </a:r>
            <a:r>
              <a:rPr lang="en" sz="2100">
                <a:solidFill>
                  <a:srgbClr val="B7B7B7"/>
                </a:solidFill>
              </a:rPr>
              <a:t> (AI Themed) for the shape, colors and appearance of the PCB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</a:t>
            </a:r>
            <a:r>
              <a:rPr lang="en" sz="2100" u="sng">
                <a:solidFill>
                  <a:srgbClr val="B7B7B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STM32f103c8t6 microcontroller</a:t>
            </a:r>
            <a:r>
              <a:rPr lang="en" sz="2100">
                <a:solidFill>
                  <a:srgbClr val="B7B7B7"/>
                </a:solidFill>
              </a:rPr>
              <a:t> (cheap, lots of </a:t>
            </a:r>
            <a:r>
              <a:rPr lang="en" sz="2100">
                <a:solidFill>
                  <a:srgbClr val="B7B7B7"/>
                </a:solidFill>
              </a:rPr>
              <a:t>open source</a:t>
            </a:r>
            <a:r>
              <a:rPr lang="en" sz="2100">
                <a:solidFill>
                  <a:srgbClr val="B7B7B7"/>
                </a:solidFill>
              </a:rPr>
              <a:t> tools we can borrow)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</a:t>
            </a:r>
            <a:r>
              <a:rPr lang="en" sz="2100" u="sng">
                <a:solidFill>
                  <a:srgbClr val="B7B7B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Voltmeter, oscilloscope,</a:t>
            </a:r>
            <a:r>
              <a:rPr lang="en" sz="2100">
                <a:solidFill>
                  <a:srgbClr val="B7B7B7"/>
                </a:solidFill>
              </a:rPr>
              <a:t> </a:t>
            </a:r>
            <a:r>
              <a:rPr lang="en" sz="2100" u="sng">
                <a:solidFill>
                  <a:srgbClr val="B7B7B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 </a:t>
            </a:r>
            <a:r>
              <a:rPr lang="en" sz="2100" u="sng">
                <a:solidFill>
                  <a:srgbClr val="B7B7B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transceiver</a:t>
            </a:r>
            <a:r>
              <a:rPr lang="en" sz="2100">
                <a:solidFill>
                  <a:srgbClr val="B7B7B7"/>
                </a:solidFill>
              </a:rPr>
              <a:t>, </a:t>
            </a:r>
            <a:r>
              <a:rPr lang="en" sz="2100" u="sng">
                <a:solidFill>
                  <a:srgbClr val="B7B7B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logic analyzer,</a:t>
            </a:r>
            <a:r>
              <a:rPr lang="en" sz="2100">
                <a:solidFill>
                  <a:srgbClr val="B7B7B7"/>
                </a:solidFill>
              </a:rPr>
              <a:t> </a:t>
            </a:r>
            <a:r>
              <a:rPr lang="en" sz="2100" u="sng">
                <a:solidFill>
                  <a:srgbClr val="B7B7B7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continuity</a:t>
            </a:r>
            <a:r>
              <a:rPr lang="en" sz="2100" u="sng">
                <a:solidFill>
                  <a:srgbClr val="B7B7B7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tester</a:t>
            </a:r>
            <a:r>
              <a:rPr lang="en" sz="2100">
                <a:solidFill>
                  <a:srgbClr val="B7B7B7"/>
                </a:solidFill>
              </a:rPr>
              <a:t>, </a:t>
            </a:r>
            <a:r>
              <a:rPr lang="en" sz="2100" u="sng">
                <a:solidFill>
                  <a:srgbClr val="B7B7B7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power supply</a:t>
            </a:r>
            <a:r>
              <a:rPr lang="en" sz="2100">
                <a:solidFill>
                  <a:srgbClr val="B7B7B7"/>
                </a:solidFill>
              </a:rPr>
              <a:t> (1.2,3v3,5)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B7B7B7"/>
              </a:solidFill>
            </a:endParaRPr>
          </a:p>
        </p:txBody>
      </p:sp>
      <p:pic>
        <p:nvPicPr>
          <p:cNvPr id="127" name="Google Shape;127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83025" y="3221401"/>
            <a:ext cx="2397250" cy="159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22175" y="3221388"/>
            <a:ext cx="1712550" cy="17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56151" y="2954899"/>
            <a:ext cx="737200" cy="213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USB Connection</a:t>
            </a:r>
            <a:endParaRPr/>
          </a:p>
        </p:txBody>
      </p:sp>
      <p:pic>
        <p:nvPicPr>
          <p:cNvPr id="513" name="Google Shape;5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8" y="467300"/>
            <a:ext cx="9070124" cy="420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Placing resistors</a:t>
            </a:r>
            <a:endParaRPr/>
          </a:p>
        </p:txBody>
      </p:sp>
      <p:pic>
        <p:nvPicPr>
          <p:cNvPr id="519" name="Google Shape;51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8" y="467300"/>
            <a:ext cx="9070124" cy="4208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75"/>
          <p:cNvCxnSpPr/>
          <p:nvPr/>
        </p:nvCxnSpPr>
        <p:spPr>
          <a:xfrm>
            <a:off x="5006075" y="559500"/>
            <a:ext cx="245400" cy="89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75"/>
          <p:cNvCxnSpPr/>
          <p:nvPr/>
        </p:nvCxnSpPr>
        <p:spPr>
          <a:xfrm>
            <a:off x="5202400" y="490800"/>
            <a:ext cx="1521600" cy="222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Placing resistors</a:t>
            </a:r>
            <a:endParaRPr/>
          </a:p>
        </p:txBody>
      </p:sp>
      <p:pic>
        <p:nvPicPr>
          <p:cNvPr id="527" name="Google Shape;5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50" y="520225"/>
            <a:ext cx="8648452" cy="46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6"/>
          <p:cNvSpPr txBox="1"/>
          <p:nvPr/>
        </p:nvSpPr>
        <p:spPr>
          <a:xfrm>
            <a:off x="4785475" y="17477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Symbol Browser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529" name="Google Shape;529;p76"/>
          <p:cNvCxnSpPr>
            <a:stCxn id="528" idx="0"/>
          </p:cNvCxnSpPr>
          <p:nvPr/>
        </p:nvCxnSpPr>
        <p:spPr>
          <a:xfrm rot="10800000">
            <a:off x="5241625" y="1020800"/>
            <a:ext cx="407700" cy="726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913" y="476300"/>
            <a:ext cx="7294176" cy="466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(Double click and place)</a:t>
            </a:r>
            <a:endParaRPr/>
          </a:p>
        </p:txBody>
      </p:sp>
      <p:pic>
        <p:nvPicPr>
          <p:cNvPr id="536" name="Google Shape;53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13" y="3357013"/>
            <a:ext cx="27527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Placing resistors</a:t>
            </a:r>
            <a:endParaRPr/>
          </a:p>
        </p:txBody>
      </p:sp>
      <p:pic>
        <p:nvPicPr>
          <p:cNvPr id="542" name="Google Shape;54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0" y="784025"/>
            <a:ext cx="4677025" cy="39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350" y="903975"/>
            <a:ext cx="4471650" cy="369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78"/>
          <p:cNvCxnSpPr/>
          <p:nvPr/>
        </p:nvCxnSpPr>
        <p:spPr>
          <a:xfrm flipH="1" rot="10800000">
            <a:off x="3651500" y="2964650"/>
            <a:ext cx="59100" cy="5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78"/>
          <p:cNvCxnSpPr/>
          <p:nvPr/>
        </p:nvCxnSpPr>
        <p:spPr>
          <a:xfrm flipH="1" rot="10800000">
            <a:off x="3671125" y="2601225"/>
            <a:ext cx="4220700" cy="10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78"/>
          <p:cNvSpPr txBox="1"/>
          <p:nvPr/>
        </p:nvSpPr>
        <p:spPr>
          <a:xfrm>
            <a:off x="2287100" y="3239225"/>
            <a:ext cx="15312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 R key while selected to rotate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8950"/>
            <a:ext cx="7857324" cy="45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Placing resistors</a:t>
            </a:r>
            <a:endParaRPr/>
          </a:p>
        </p:txBody>
      </p:sp>
      <p:cxnSp>
        <p:nvCxnSpPr>
          <p:cNvPr id="553" name="Google Shape;553;p79"/>
          <p:cNvCxnSpPr>
            <a:stCxn id="554" idx="1"/>
          </p:cNvCxnSpPr>
          <p:nvPr/>
        </p:nvCxnSpPr>
        <p:spPr>
          <a:xfrm flipH="1">
            <a:off x="5889500" y="1722625"/>
            <a:ext cx="245400" cy="64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79"/>
          <p:cNvCxnSpPr/>
          <p:nvPr/>
        </p:nvCxnSpPr>
        <p:spPr>
          <a:xfrm flipH="1">
            <a:off x="6783025" y="2296900"/>
            <a:ext cx="107700" cy="83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79"/>
          <p:cNvSpPr txBox="1"/>
          <p:nvPr/>
        </p:nvSpPr>
        <p:spPr>
          <a:xfrm>
            <a:off x="6134900" y="1325125"/>
            <a:ext cx="15312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CTRL+C and CTRL+V or right click copy/paste for multiples</a:t>
            </a:r>
            <a:endParaRPr/>
          </a:p>
        </p:txBody>
      </p:sp>
      <p:sp>
        <p:nvSpPr>
          <p:cNvPr id="556" name="Google Shape;556;p79"/>
          <p:cNvSpPr txBox="1"/>
          <p:nvPr/>
        </p:nvSpPr>
        <p:spPr>
          <a:xfrm>
            <a:off x="2591400" y="3602425"/>
            <a:ext cx="15999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 values and designators around for </a:t>
            </a:r>
            <a:r>
              <a:rPr lang="en"/>
              <a:t>adequate</a:t>
            </a:r>
            <a:r>
              <a:rPr lang="en"/>
              <a:t> spacing</a:t>
            </a:r>
            <a:endParaRPr/>
          </a:p>
        </p:txBody>
      </p:sp>
      <p:cxnSp>
        <p:nvCxnSpPr>
          <p:cNvPr id="557" name="Google Shape;557;p79"/>
          <p:cNvCxnSpPr>
            <a:stCxn id="556" idx="3"/>
          </p:cNvCxnSpPr>
          <p:nvPr/>
        </p:nvCxnSpPr>
        <p:spPr>
          <a:xfrm flipH="1" rot="10800000">
            <a:off x="4191300" y="3307975"/>
            <a:ext cx="883500" cy="76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Component packaging for footprint</a:t>
            </a:r>
            <a:endParaRPr/>
          </a:p>
        </p:txBody>
      </p:sp>
      <p:pic>
        <p:nvPicPr>
          <p:cNvPr id="563" name="Google Shape;5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75" y="572700"/>
            <a:ext cx="6307639" cy="44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Google says use 0805</a:t>
            </a:r>
            <a:endParaRPr/>
          </a:p>
        </p:txBody>
      </p:sp>
      <p:pic>
        <p:nvPicPr>
          <p:cNvPr id="569" name="Google Shape;56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38" y="833713"/>
            <a:ext cx="8797326" cy="34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Choosing Resistor footprint</a:t>
            </a:r>
            <a:endParaRPr/>
          </a:p>
        </p:txBody>
      </p:sp>
      <p:pic>
        <p:nvPicPr>
          <p:cNvPr id="575" name="Google Shape;57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88" y="513825"/>
            <a:ext cx="8731216" cy="451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6" name="Google Shape;576;p82"/>
          <p:cNvCxnSpPr/>
          <p:nvPr/>
        </p:nvCxnSpPr>
        <p:spPr>
          <a:xfrm flipH="1">
            <a:off x="5712700" y="490800"/>
            <a:ext cx="117900" cy="1383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00" y="490800"/>
            <a:ext cx="7507824" cy="46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Choosing Resistor footprint</a:t>
            </a:r>
            <a:endParaRPr/>
          </a:p>
        </p:txBody>
      </p:sp>
      <p:cxnSp>
        <p:nvCxnSpPr>
          <p:cNvPr id="583" name="Google Shape;583;p83"/>
          <p:cNvCxnSpPr/>
          <p:nvPr/>
        </p:nvCxnSpPr>
        <p:spPr>
          <a:xfrm flipH="1">
            <a:off x="3710500" y="539875"/>
            <a:ext cx="2120100" cy="951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83"/>
          <p:cNvCxnSpPr/>
          <p:nvPr/>
        </p:nvCxnSpPr>
        <p:spPr>
          <a:xfrm flipH="1">
            <a:off x="1864975" y="500600"/>
            <a:ext cx="3641700" cy="628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End Product - Schematic and PCB Design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00" y="371300"/>
            <a:ext cx="1984184" cy="47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50" y="510425"/>
            <a:ext cx="6541750" cy="46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0453"/>
            <a:ext cx="8520599" cy="4460648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Choosing Resistor footprint</a:t>
            </a:r>
            <a:endParaRPr/>
          </a:p>
        </p:txBody>
      </p:sp>
      <p:cxnSp>
        <p:nvCxnSpPr>
          <p:cNvPr id="591" name="Google Shape;591;p84"/>
          <p:cNvCxnSpPr/>
          <p:nvPr/>
        </p:nvCxnSpPr>
        <p:spPr>
          <a:xfrm rot="10800000">
            <a:off x="4633075" y="2120225"/>
            <a:ext cx="1119000" cy="1050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p84"/>
          <p:cNvSpPr txBox="1"/>
          <p:nvPr/>
        </p:nvSpPr>
        <p:spPr>
          <a:xfrm>
            <a:off x="5722625" y="3160700"/>
            <a:ext cx="1678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Footprint Loaded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Hit ok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93" name="Google Shape;593;p84"/>
          <p:cNvCxnSpPr/>
          <p:nvPr/>
        </p:nvCxnSpPr>
        <p:spPr>
          <a:xfrm>
            <a:off x="6399925" y="4426950"/>
            <a:ext cx="1629600" cy="294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0625"/>
            <a:ext cx="4058600" cy="20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Choosing Resistor footprint</a:t>
            </a:r>
            <a:endParaRPr/>
          </a:p>
        </p:txBody>
      </p:sp>
      <p:cxnSp>
        <p:nvCxnSpPr>
          <p:cNvPr id="600" name="Google Shape;600;p85"/>
          <p:cNvCxnSpPr/>
          <p:nvPr/>
        </p:nvCxnSpPr>
        <p:spPr>
          <a:xfrm flipH="1">
            <a:off x="3003800" y="932500"/>
            <a:ext cx="2817000" cy="264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85"/>
          <p:cNvSpPr txBox="1"/>
          <p:nvPr/>
        </p:nvSpPr>
        <p:spPr>
          <a:xfrm>
            <a:off x="5889500" y="572700"/>
            <a:ext cx="1678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Change Value to be similar to schematic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02" name="Google Shape;602;p85"/>
          <p:cNvCxnSpPr/>
          <p:nvPr/>
        </p:nvCxnSpPr>
        <p:spPr>
          <a:xfrm flipH="1">
            <a:off x="3062600" y="991400"/>
            <a:ext cx="2758200" cy="883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3" name="Google Shape;60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0" y="2739272"/>
            <a:ext cx="4174049" cy="193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85"/>
          <p:cNvCxnSpPr/>
          <p:nvPr/>
        </p:nvCxnSpPr>
        <p:spPr>
          <a:xfrm flipH="1">
            <a:off x="4171775" y="1069925"/>
            <a:ext cx="1639200" cy="1011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5" name="Google Shape;60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399" y="2593875"/>
            <a:ext cx="4628201" cy="207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8225"/>
            <a:ext cx="8167525" cy="43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Route Wires/Connections</a:t>
            </a:r>
            <a:endParaRPr/>
          </a:p>
        </p:txBody>
      </p:sp>
      <p:sp>
        <p:nvSpPr>
          <p:cNvPr id="612" name="Google Shape;612;p86"/>
          <p:cNvSpPr txBox="1"/>
          <p:nvPr/>
        </p:nvSpPr>
        <p:spPr>
          <a:xfrm>
            <a:off x="5889500" y="572700"/>
            <a:ext cx="16785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Keypress w or click the circle on a component to start a connection wire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613" name="Google Shape;613;p86"/>
          <p:cNvCxnSpPr/>
          <p:nvPr/>
        </p:nvCxnSpPr>
        <p:spPr>
          <a:xfrm flipH="1">
            <a:off x="3690875" y="1069925"/>
            <a:ext cx="2120100" cy="1482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63" y="688712"/>
            <a:ext cx="4244378" cy="22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8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Route Wires/Connections</a:t>
            </a:r>
            <a:endParaRPr/>
          </a:p>
        </p:txBody>
      </p:sp>
      <p:sp>
        <p:nvSpPr>
          <p:cNvPr id="620" name="Google Shape;620;p87"/>
          <p:cNvSpPr txBox="1"/>
          <p:nvPr/>
        </p:nvSpPr>
        <p:spPr>
          <a:xfrm>
            <a:off x="5889500" y="572700"/>
            <a:ext cx="16785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Connect all components in the Schematic (essentially clone)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21" name="Google Shape;62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25" y="3071947"/>
            <a:ext cx="4174049" cy="193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500" y="2741650"/>
            <a:ext cx="4323925" cy="2267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7"/>
          <p:cNvCxnSpPr/>
          <p:nvPr/>
        </p:nvCxnSpPr>
        <p:spPr>
          <a:xfrm>
            <a:off x="3415900" y="1452750"/>
            <a:ext cx="2807400" cy="1570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Power and Ground</a:t>
            </a:r>
            <a:endParaRPr/>
          </a:p>
        </p:txBody>
      </p:sp>
      <p:pic>
        <p:nvPicPr>
          <p:cNvPr id="629" name="Google Shape;62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5" y="520225"/>
            <a:ext cx="8648452" cy="46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8"/>
          <p:cNvSpPr txBox="1"/>
          <p:nvPr/>
        </p:nvSpPr>
        <p:spPr>
          <a:xfrm>
            <a:off x="4785475" y="17477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Symbol Browser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631" name="Google Shape;631;p88"/>
          <p:cNvCxnSpPr>
            <a:stCxn id="630" idx="0"/>
          </p:cNvCxnSpPr>
          <p:nvPr/>
        </p:nvCxnSpPr>
        <p:spPr>
          <a:xfrm rot="10800000">
            <a:off x="5064925" y="1030700"/>
            <a:ext cx="584400" cy="717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Power and Ground</a:t>
            </a:r>
            <a:endParaRPr/>
          </a:p>
        </p:txBody>
      </p:sp>
      <p:pic>
        <p:nvPicPr>
          <p:cNvPr id="637" name="Google Shape;63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38" y="448350"/>
            <a:ext cx="7121124" cy="455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Power and Ground</a:t>
            </a:r>
            <a:endParaRPr/>
          </a:p>
        </p:txBody>
      </p:sp>
      <p:pic>
        <p:nvPicPr>
          <p:cNvPr id="643" name="Google Shape;6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4350"/>
            <a:ext cx="8991600" cy="386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Power and Ground</a:t>
            </a:r>
            <a:endParaRPr/>
          </a:p>
        </p:txBody>
      </p:sp>
      <p:pic>
        <p:nvPicPr>
          <p:cNvPr id="649" name="Google Shape;6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5" y="520225"/>
            <a:ext cx="8648452" cy="46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91"/>
          <p:cNvSpPr txBox="1"/>
          <p:nvPr/>
        </p:nvSpPr>
        <p:spPr>
          <a:xfrm>
            <a:off x="4785475" y="17477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Symbol Browser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651" name="Google Shape;651;p91"/>
          <p:cNvCxnSpPr>
            <a:stCxn id="650" idx="0"/>
          </p:cNvCxnSpPr>
          <p:nvPr/>
        </p:nvCxnSpPr>
        <p:spPr>
          <a:xfrm rot="10800000">
            <a:off x="5064925" y="1030700"/>
            <a:ext cx="584400" cy="717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Power and Ground</a:t>
            </a:r>
            <a:endParaRPr/>
          </a:p>
        </p:txBody>
      </p:sp>
      <p:pic>
        <p:nvPicPr>
          <p:cNvPr id="657" name="Google Shape;65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8" y="506375"/>
            <a:ext cx="7240425" cy="46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Power and Ground</a:t>
            </a:r>
            <a:endParaRPr/>
          </a:p>
        </p:txBody>
      </p:sp>
      <p:pic>
        <p:nvPicPr>
          <p:cNvPr id="663" name="Google Shape;66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673257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End Product - Actual Fabbed Board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400" y="623055"/>
            <a:ext cx="1897825" cy="456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726" y="572700"/>
            <a:ext cx="1897812" cy="4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Add pins to Nets</a:t>
            </a:r>
            <a:endParaRPr/>
          </a:p>
        </p:txBody>
      </p:sp>
      <p:pic>
        <p:nvPicPr>
          <p:cNvPr id="669" name="Google Shape;66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5" y="520225"/>
            <a:ext cx="8648452" cy="46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94"/>
          <p:cNvSpPr txBox="1"/>
          <p:nvPr/>
        </p:nvSpPr>
        <p:spPr>
          <a:xfrm>
            <a:off x="4785475" y="17477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Add Nets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671" name="Google Shape;671;p94"/>
          <p:cNvCxnSpPr/>
          <p:nvPr/>
        </p:nvCxnSpPr>
        <p:spPr>
          <a:xfrm>
            <a:off x="5722625" y="1963175"/>
            <a:ext cx="2944800" cy="736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Placing nets</a:t>
            </a:r>
            <a:endParaRPr/>
          </a:p>
        </p:txBody>
      </p:sp>
      <p:pic>
        <p:nvPicPr>
          <p:cNvPr id="677" name="Google Shape;67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8" y="467300"/>
            <a:ext cx="9070124" cy="4208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" name="Google Shape;678;p95"/>
          <p:cNvCxnSpPr/>
          <p:nvPr/>
        </p:nvCxnSpPr>
        <p:spPr>
          <a:xfrm>
            <a:off x="5006075" y="559500"/>
            <a:ext cx="3121500" cy="177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95"/>
          <p:cNvCxnSpPr/>
          <p:nvPr/>
        </p:nvCxnSpPr>
        <p:spPr>
          <a:xfrm>
            <a:off x="5202400" y="490800"/>
            <a:ext cx="3072300" cy="143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00" y="748587"/>
            <a:ext cx="8867001" cy="36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9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Add pins to Nets</a:t>
            </a:r>
            <a:endParaRPr/>
          </a:p>
        </p:txBody>
      </p:sp>
      <p:sp>
        <p:nvSpPr>
          <p:cNvPr id="686" name="Google Shape;686;p96"/>
          <p:cNvSpPr txBox="1"/>
          <p:nvPr/>
        </p:nvSpPr>
        <p:spPr>
          <a:xfrm>
            <a:off x="2518025" y="2326350"/>
            <a:ext cx="36072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Add Net label from schematic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87" name="Google Shape;687;p96"/>
          <p:cNvCxnSpPr/>
          <p:nvPr/>
        </p:nvCxnSpPr>
        <p:spPr>
          <a:xfrm rot="10800000">
            <a:off x="1276075" y="1364250"/>
            <a:ext cx="1433100" cy="96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Add pins to Nets</a:t>
            </a:r>
            <a:endParaRPr/>
          </a:p>
        </p:txBody>
      </p:sp>
      <p:pic>
        <p:nvPicPr>
          <p:cNvPr id="693" name="Google Shape;69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95650"/>
            <a:ext cx="8520600" cy="4275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Add pins to Nets</a:t>
            </a:r>
            <a:endParaRPr/>
          </a:p>
        </p:txBody>
      </p:sp>
      <p:pic>
        <p:nvPicPr>
          <p:cNvPr id="699" name="Google Shape;69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95650"/>
            <a:ext cx="8520600" cy="4275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USB CONN COMPLETED! Lets walk through one more </a:t>
            </a:r>
            <a:endParaRPr/>
          </a:p>
        </p:txBody>
      </p:sp>
      <p:pic>
        <p:nvPicPr>
          <p:cNvPr id="705" name="Google Shape;7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600075"/>
            <a:ext cx="83058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pic>
        <p:nvPicPr>
          <p:cNvPr id="711" name="Google Shape;71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2700"/>
            <a:ext cx="8839200" cy="3441349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00"/>
          <p:cNvSpPr txBox="1"/>
          <p:nvPr/>
        </p:nvSpPr>
        <p:spPr>
          <a:xfrm>
            <a:off x="215950" y="4083400"/>
            <a:ext cx="87360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-Voltage regulator is used to reduce the voltage to the components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-STM32 runs off of 3v3 not 5v circuit and is found in the datasheet in the operating conditions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>
                <a:solidFill>
                  <a:schemeClr val="dk1"/>
                </a:solidFill>
              </a:rPr>
              <a:t> or in the files provided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13" name="Google Shape;713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5563" y="4710550"/>
            <a:ext cx="591502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pic>
        <p:nvPicPr>
          <p:cNvPr id="719" name="Google Shape;7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2700"/>
            <a:ext cx="8839200" cy="34413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01"/>
          <p:cNvSpPr txBox="1"/>
          <p:nvPr/>
        </p:nvSpPr>
        <p:spPr>
          <a:xfrm>
            <a:off x="215950" y="4083400"/>
            <a:ext cx="87360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-Voltage regulator is the RT9193-33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-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Datasheet</a:t>
            </a:r>
            <a:r>
              <a:rPr b="1" lang="en">
                <a:solidFill>
                  <a:schemeClr val="dk1"/>
                </a:solidFill>
              </a:rPr>
              <a:t> states that it is a SOT-23-5 package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-Need to find SOT-23-5 package symbol and footprint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21" name="Google Shape;721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632" y="4014050"/>
            <a:ext cx="1744767" cy="10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9365" y="4014050"/>
            <a:ext cx="1146410" cy="11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pic>
        <p:nvPicPr>
          <p:cNvPr id="728" name="Google Shape;72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5" y="520225"/>
            <a:ext cx="8648452" cy="46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02"/>
          <p:cNvSpPr txBox="1"/>
          <p:nvPr/>
        </p:nvSpPr>
        <p:spPr>
          <a:xfrm>
            <a:off x="4785475" y="17477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Symbol Browser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730" name="Google Shape;730;p102"/>
          <p:cNvCxnSpPr>
            <a:stCxn id="729" idx="0"/>
          </p:cNvCxnSpPr>
          <p:nvPr/>
        </p:nvCxnSpPr>
        <p:spPr>
          <a:xfrm rot="10800000">
            <a:off x="5064925" y="1030700"/>
            <a:ext cx="584400" cy="717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pic>
        <p:nvPicPr>
          <p:cNvPr id="736" name="Google Shape;7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675"/>
            <a:ext cx="6973900" cy="44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03"/>
          <p:cNvSpPr txBox="1"/>
          <p:nvPr/>
        </p:nvSpPr>
        <p:spPr>
          <a:xfrm>
            <a:off x="7077225" y="1050300"/>
            <a:ext cx="20667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Choose this symbol. We are going to make it into our own custom symbol to match the pinout of the schematic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38" name="Google Shape;738;p103"/>
          <p:cNvCxnSpPr>
            <a:stCxn id="737" idx="1"/>
          </p:cNvCxnSpPr>
          <p:nvPr/>
        </p:nvCxnSpPr>
        <p:spPr>
          <a:xfrm flipH="1">
            <a:off x="3504225" y="1521450"/>
            <a:ext cx="3573000" cy="117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103"/>
          <p:cNvCxnSpPr>
            <a:stCxn id="737" idx="1"/>
          </p:cNvCxnSpPr>
          <p:nvPr/>
        </p:nvCxnSpPr>
        <p:spPr>
          <a:xfrm flipH="1">
            <a:off x="1678425" y="1521450"/>
            <a:ext cx="5398800" cy="549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a circuit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95525" y="765125"/>
            <a:ext cx="8520600" cy="4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-To understand how a circuit is made/tool foundation to electronics must be understood and forward development can begin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-Power always tries to find ground and will find the path of least resistance to get there 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B7B7B7"/>
                </a:solidFill>
              </a:rPr>
              <a:t>-Below an example circuit and is powered by a battery of a “fixed </a:t>
            </a:r>
            <a:r>
              <a:rPr lang="en" sz="2100">
                <a:solidFill>
                  <a:srgbClr val="B7B7B7"/>
                </a:solidFill>
              </a:rPr>
              <a:t>voltage</a:t>
            </a:r>
            <a:r>
              <a:rPr lang="en" sz="2100">
                <a:solidFill>
                  <a:srgbClr val="B7B7B7"/>
                </a:solidFill>
              </a:rPr>
              <a:t>” which is adjusted to power the led and keep it in operating parameters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B7B7B7"/>
              </a:solidFill>
            </a:endParaRPr>
          </a:p>
        </p:txBody>
      </p:sp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063" y="3509175"/>
            <a:ext cx="2765875" cy="155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375" y="473325"/>
            <a:ext cx="5275750" cy="45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0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sp>
        <p:nvSpPr>
          <p:cNvPr id="746" name="Google Shape;746;p104"/>
          <p:cNvSpPr txBox="1"/>
          <p:nvPr/>
        </p:nvSpPr>
        <p:spPr>
          <a:xfrm>
            <a:off x="7077225" y="1050300"/>
            <a:ext cx="20667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After placing on schematic, right click and select edit with symbol editor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47" name="Google Shape;747;p104"/>
          <p:cNvCxnSpPr>
            <a:stCxn id="746" idx="1"/>
          </p:cNvCxnSpPr>
          <p:nvPr/>
        </p:nvCxnSpPr>
        <p:spPr>
          <a:xfrm flipH="1">
            <a:off x="4475925" y="1521450"/>
            <a:ext cx="2601300" cy="2336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63" y="666200"/>
            <a:ext cx="7876276" cy="44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0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sp>
        <p:nvSpPr>
          <p:cNvPr id="754" name="Google Shape;754;p105"/>
          <p:cNvSpPr txBox="1"/>
          <p:nvPr/>
        </p:nvSpPr>
        <p:spPr>
          <a:xfrm>
            <a:off x="804900" y="1413475"/>
            <a:ext cx="30135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 symbol editor, a user has more control to edit and change a symbol. In this case, I will change the PIN names, remove the datasheet, change the value, and move the pins and shape </a:t>
            </a:r>
            <a:endParaRPr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25" y="1217163"/>
            <a:ext cx="3870350" cy="290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02" y="1217163"/>
            <a:ext cx="3870350" cy="288865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sp>
        <p:nvSpPr>
          <p:cNvPr id="762" name="Google Shape;762;p106"/>
          <p:cNvSpPr txBox="1"/>
          <p:nvPr/>
        </p:nvSpPr>
        <p:spPr>
          <a:xfrm>
            <a:off x="2954825" y="1217175"/>
            <a:ext cx="2787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 border and stretch it to match schematic</a:t>
            </a:r>
            <a:endParaRPr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600" y="572700"/>
            <a:ext cx="4586679" cy="33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25" y="572700"/>
            <a:ext cx="3437575" cy="25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0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sp>
        <p:nvSpPr>
          <p:cNvPr id="770" name="Google Shape;770;p107"/>
          <p:cNvSpPr txBox="1"/>
          <p:nvPr/>
        </p:nvSpPr>
        <p:spPr>
          <a:xfrm>
            <a:off x="2532750" y="647875"/>
            <a:ext cx="2787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Move the pins around to also match</a:t>
            </a:r>
            <a:endParaRPr b="1"/>
          </a:p>
        </p:txBody>
      </p:sp>
      <p:pic>
        <p:nvPicPr>
          <p:cNvPr id="771" name="Google Shape;771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975" y="3361675"/>
            <a:ext cx="1649600" cy="16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350" y="572700"/>
            <a:ext cx="5099649" cy="29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51" y="572700"/>
            <a:ext cx="3710600" cy="26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0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sp>
        <p:nvSpPr>
          <p:cNvPr id="779" name="Google Shape;779;p108"/>
          <p:cNvSpPr txBox="1"/>
          <p:nvPr/>
        </p:nvSpPr>
        <p:spPr>
          <a:xfrm>
            <a:off x="2532750" y="647875"/>
            <a:ext cx="2787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Change the Value to match the schematic</a:t>
            </a:r>
            <a:endParaRPr b="1"/>
          </a:p>
        </p:txBody>
      </p:sp>
      <p:pic>
        <p:nvPicPr>
          <p:cNvPr id="780" name="Google Shape;78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975" y="3361675"/>
            <a:ext cx="1649600" cy="16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225"/>
            <a:ext cx="6257625" cy="23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0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sp>
        <p:nvSpPr>
          <p:cNvPr id="787" name="Google Shape;787;p109"/>
          <p:cNvSpPr txBox="1"/>
          <p:nvPr/>
        </p:nvSpPr>
        <p:spPr>
          <a:xfrm>
            <a:off x="3426000" y="572700"/>
            <a:ext cx="2787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Remove Datasheet and excess light blue gibberish we dont need by inputting null to message box</a:t>
            </a:r>
            <a:endParaRPr b="1"/>
          </a:p>
        </p:txBody>
      </p:sp>
      <p:pic>
        <p:nvPicPr>
          <p:cNvPr id="788" name="Google Shape;78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975" y="3361675"/>
            <a:ext cx="1649600" cy="16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800" y="2225824"/>
            <a:ext cx="5138800" cy="28680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0" name="Google Shape;790;p109"/>
          <p:cNvCxnSpPr/>
          <p:nvPr/>
        </p:nvCxnSpPr>
        <p:spPr>
          <a:xfrm>
            <a:off x="4672350" y="1599975"/>
            <a:ext cx="382800" cy="2395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459825" cy="25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950" y="2217000"/>
            <a:ext cx="3784051" cy="280384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1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sp>
        <p:nvSpPr>
          <p:cNvPr id="798" name="Google Shape;798;p110"/>
          <p:cNvSpPr txBox="1"/>
          <p:nvPr/>
        </p:nvSpPr>
        <p:spPr>
          <a:xfrm>
            <a:off x="3740100" y="654488"/>
            <a:ext cx="2787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Change the pin names to match the schematic and datasheet CTRL+S this part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99" name="Google Shape;799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975" y="3361675"/>
            <a:ext cx="1649600" cy="160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0" name="Google Shape;800;p110"/>
          <p:cNvCxnSpPr/>
          <p:nvPr/>
        </p:nvCxnSpPr>
        <p:spPr>
          <a:xfrm>
            <a:off x="1923900" y="1688325"/>
            <a:ext cx="4947300" cy="1413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275" y="942325"/>
            <a:ext cx="6248626" cy="40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1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sp>
        <p:nvSpPr>
          <p:cNvPr id="807" name="Google Shape;807;p111"/>
          <p:cNvSpPr txBox="1"/>
          <p:nvPr/>
        </p:nvSpPr>
        <p:spPr>
          <a:xfrm>
            <a:off x="147500" y="698650"/>
            <a:ext cx="2787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Change electricity flow direction (not really necessary and can be avoided by using </a:t>
            </a:r>
            <a:r>
              <a:rPr b="1" lang="en">
                <a:solidFill>
                  <a:schemeClr val="dk1"/>
                </a:solidFill>
              </a:rPr>
              <a:t>bidirectional</a:t>
            </a:r>
            <a:r>
              <a:rPr b="1" lang="en">
                <a:solidFill>
                  <a:schemeClr val="dk1"/>
                </a:solidFill>
              </a:rPr>
              <a:t> on everything) </a:t>
            </a:r>
            <a:r>
              <a:rPr b="1" lang="en">
                <a:solidFill>
                  <a:schemeClr val="dk1"/>
                </a:solidFill>
              </a:rPr>
              <a:t>Exit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the</a:t>
            </a:r>
            <a:r>
              <a:rPr b="1" lang="en">
                <a:solidFill>
                  <a:schemeClr val="dk1"/>
                </a:solidFill>
              </a:rPr>
              <a:t> Symbol Editor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08" name="Google Shape;80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975" y="3361675"/>
            <a:ext cx="1649600" cy="160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111"/>
          <p:cNvCxnSpPr/>
          <p:nvPr/>
        </p:nvCxnSpPr>
        <p:spPr>
          <a:xfrm>
            <a:off x="2709175" y="1580350"/>
            <a:ext cx="1099200" cy="402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sp>
        <p:nvSpPr>
          <p:cNvPr id="815" name="Google Shape;815;p112"/>
          <p:cNvSpPr txBox="1"/>
          <p:nvPr/>
        </p:nvSpPr>
        <p:spPr>
          <a:xfrm>
            <a:off x="147500" y="698650"/>
            <a:ext cx="27876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Symbols should now match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16" name="Google Shape;81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117" y="698650"/>
            <a:ext cx="4487458" cy="43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91550"/>
            <a:ext cx="5004807" cy="39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 Capacitors</a:t>
            </a:r>
            <a:endParaRPr/>
          </a:p>
        </p:txBody>
      </p:sp>
      <p:pic>
        <p:nvPicPr>
          <p:cNvPr id="823" name="Google Shape;82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1075"/>
            <a:ext cx="8839200" cy="3441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Google Shape;824;p113"/>
          <p:cNvCxnSpPr/>
          <p:nvPr/>
        </p:nvCxnSpPr>
        <p:spPr>
          <a:xfrm flipH="1">
            <a:off x="2326275" y="579125"/>
            <a:ext cx="4034400" cy="2267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113"/>
          <p:cNvCxnSpPr/>
          <p:nvPr/>
        </p:nvCxnSpPr>
        <p:spPr>
          <a:xfrm flipH="1">
            <a:off x="1835675" y="598775"/>
            <a:ext cx="4466100" cy="2238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6" name="Google Shape;826;p113"/>
          <p:cNvCxnSpPr/>
          <p:nvPr/>
        </p:nvCxnSpPr>
        <p:spPr>
          <a:xfrm flipH="1">
            <a:off x="1433200" y="628225"/>
            <a:ext cx="4888200" cy="2178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113"/>
          <p:cNvCxnSpPr/>
          <p:nvPr/>
        </p:nvCxnSpPr>
        <p:spPr>
          <a:xfrm>
            <a:off x="6390100" y="598775"/>
            <a:ext cx="814800" cy="1835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113"/>
          <p:cNvCxnSpPr/>
          <p:nvPr/>
        </p:nvCxnSpPr>
        <p:spPr>
          <a:xfrm>
            <a:off x="6429375" y="638025"/>
            <a:ext cx="1511700" cy="1825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type="title"/>
          </p:nvPr>
        </p:nvSpPr>
        <p:spPr>
          <a:xfrm>
            <a:off x="429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PCB…What is that? Why do I care?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33"/>
          <p:cNvSpPr txBox="1"/>
          <p:nvPr>
            <p:ph idx="1" type="body"/>
          </p:nvPr>
        </p:nvSpPr>
        <p:spPr>
          <a:xfrm>
            <a:off x="42950" y="624225"/>
            <a:ext cx="8520600" cy="4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-PCB stands for printed circuit board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-Most PCB’s are made up of fiberglass (FR4), copper traces to connect components, soldermask (color), and silkscreen (white lettering)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-Used to carry electrical signals to components to complete a task or function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-Can be reversed out using a continuity tester and copied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-Circuits made into PCB’s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950" y="2817350"/>
            <a:ext cx="5474050" cy="2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3"/>
          <p:cNvPicPr preferRelativeResize="0"/>
          <p:nvPr/>
        </p:nvPicPr>
        <p:blipFill rotWithShape="1">
          <a:blip r:embed="rId4">
            <a:alphaModFix/>
          </a:blip>
          <a:srcRect b="0" l="0" r="0" t="50000"/>
          <a:stretch/>
        </p:blipFill>
        <p:spPr>
          <a:xfrm>
            <a:off x="991600" y="4095650"/>
            <a:ext cx="2678350" cy="9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3"/>
          <p:cNvSpPr txBox="1"/>
          <p:nvPr/>
        </p:nvSpPr>
        <p:spPr>
          <a:xfrm>
            <a:off x="1371600" y="4402075"/>
            <a:ext cx="676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pic>
        <p:nvPicPr>
          <p:cNvPr id="834" name="Google Shape;83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5" y="520225"/>
            <a:ext cx="8648452" cy="46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14"/>
          <p:cNvSpPr txBox="1"/>
          <p:nvPr/>
        </p:nvSpPr>
        <p:spPr>
          <a:xfrm>
            <a:off x="4785475" y="17477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Symbol Browser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836" name="Google Shape;836;p114"/>
          <p:cNvCxnSpPr>
            <a:stCxn id="835" idx="0"/>
          </p:cNvCxnSpPr>
          <p:nvPr/>
        </p:nvCxnSpPr>
        <p:spPr>
          <a:xfrm rot="10800000">
            <a:off x="5064925" y="1030700"/>
            <a:ext cx="584400" cy="717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pic>
        <p:nvPicPr>
          <p:cNvPr id="842" name="Google Shape;84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00" y="572712"/>
            <a:ext cx="7042600" cy="450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3" name="Google Shape;843;p115"/>
          <p:cNvCxnSpPr/>
          <p:nvPr/>
        </p:nvCxnSpPr>
        <p:spPr>
          <a:xfrm rot="10800000">
            <a:off x="3465075" y="1786450"/>
            <a:ext cx="4574100" cy="284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115"/>
          <p:cNvCxnSpPr/>
          <p:nvPr/>
        </p:nvCxnSpPr>
        <p:spPr>
          <a:xfrm flipH="1">
            <a:off x="1511600" y="2100600"/>
            <a:ext cx="6478500" cy="137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5" name="Google Shape;845;p115"/>
          <p:cNvSpPr txBox="1"/>
          <p:nvPr/>
        </p:nvSpPr>
        <p:spPr>
          <a:xfrm>
            <a:off x="7781600" y="2071150"/>
            <a:ext cx="1362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Select Device  library and go to C symbol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6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sp>
        <p:nvSpPr>
          <p:cNvPr id="851" name="Google Shape;851;p116"/>
          <p:cNvSpPr txBox="1"/>
          <p:nvPr/>
        </p:nvSpPr>
        <p:spPr>
          <a:xfrm>
            <a:off x="7781650" y="2071150"/>
            <a:ext cx="1362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Place, copy, paste capacitors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52" name="Google Shape;85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5" y="480975"/>
            <a:ext cx="7542475" cy="28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050" y="2963575"/>
            <a:ext cx="5775651" cy="22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7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sp>
        <p:nvSpPr>
          <p:cNvPr id="859" name="Google Shape;859;p117"/>
          <p:cNvSpPr txBox="1"/>
          <p:nvPr/>
        </p:nvSpPr>
        <p:spPr>
          <a:xfrm>
            <a:off x="6760800" y="667475"/>
            <a:ext cx="1362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Route Tracks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Dots signify connections … no dot means the wires are not connected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60" name="Google Shape;86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50" y="2963575"/>
            <a:ext cx="5775651" cy="22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925" y="725100"/>
            <a:ext cx="5093373" cy="20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2" name="Google Shape;862;p117"/>
          <p:cNvCxnSpPr/>
          <p:nvPr/>
        </p:nvCxnSpPr>
        <p:spPr>
          <a:xfrm rot="10800000">
            <a:off x="5575450" y="1766825"/>
            <a:ext cx="1148400" cy="667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3" name="Google Shape;863;p117"/>
          <p:cNvCxnSpPr/>
          <p:nvPr/>
        </p:nvCxnSpPr>
        <p:spPr>
          <a:xfrm rot="10800000">
            <a:off x="3327550" y="1580225"/>
            <a:ext cx="3548700" cy="1006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4" name="Google Shape;864;p117"/>
          <p:cNvCxnSpPr/>
          <p:nvPr/>
        </p:nvCxnSpPr>
        <p:spPr>
          <a:xfrm flipH="1">
            <a:off x="2983975" y="2679725"/>
            <a:ext cx="3818400" cy="1187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pic>
        <p:nvPicPr>
          <p:cNvPr id="870" name="Google Shape;87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5" y="520225"/>
            <a:ext cx="8648452" cy="46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18"/>
          <p:cNvSpPr txBox="1"/>
          <p:nvPr/>
        </p:nvSpPr>
        <p:spPr>
          <a:xfrm>
            <a:off x="4785475" y="17477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Symbol Browser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872" name="Google Shape;872;p118"/>
          <p:cNvCxnSpPr>
            <a:stCxn id="871" idx="0"/>
          </p:cNvCxnSpPr>
          <p:nvPr/>
        </p:nvCxnSpPr>
        <p:spPr>
          <a:xfrm rot="10800000">
            <a:off x="5064925" y="1030700"/>
            <a:ext cx="584400" cy="717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pic>
        <p:nvPicPr>
          <p:cNvPr id="878" name="Google Shape;87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588" y="507575"/>
            <a:ext cx="7324178" cy="46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0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 Power and GND</a:t>
            </a:r>
            <a:endParaRPr/>
          </a:p>
        </p:txBody>
      </p:sp>
      <p:sp>
        <p:nvSpPr>
          <p:cNvPr id="884" name="Google Shape;884;p120"/>
          <p:cNvSpPr txBox="1"/>
          <p:nvPr/>
        </p:nvSpPr>
        <p:spPr>
          <a:xfrm>
            <a:off x="6760800" y="667475"/>
            <a:ext cx="21225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Placed GNDS and even made an edit to improve the schematic (IMO)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85" name="Google Shape;88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50" y="2963575"/>
            <a:ext cx="5775651" cy="22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6293139" cy="20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pic>
        <p:nvPicPr>
          <p:cNvPr id="892" name="Google Shape;89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5" y="520225"/>
            <a:ext cx="8648452" cy="46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21"/>
          <p:cNvSpPr txBox="1"/>
          <p:nvPr/>
        </p:nvSpPr>
        <p:spPr>
          <a:xfrm>
            <a:off x="4785475" y="1747700"/>
            <a:ext cx="1727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Symbol Browser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894" name="Google Shape;894;p121"/>
          <p:cNvCxnSpPr>
            <a:stCxn id="893" idx="0"/>
          </p:cNvCxnSpPr>
          <p:nvPr/>
        </p:nvCxnSpPr>
        <p:spPr>
          <a:xfrm rot="10800000">
            <a:off x="5064925" y="1030700"/>
            <a:ext cx="584400" cy="717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</a:t>
            </a:r>
            <a:endParaRPr/>
          </a:p>
        </p:txBody>
      </p:sp>
      <p:pic>
        <p:nvPicPr>
          <p:cNvPr id="900" name="Google Shape;90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0" y="572700"/>
            <a:ext cx="4925575" cy="30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025" y="1922625"/>
            <a:ext cx="5036975" cy="32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23"/>
          <p:cNvSpPr txBox="1"/>
          <p:nvPr>
            <p:ph type="title"/>
          </p:nvPr>
        </p:nvSpPr>
        <p:spPr>
          <a:xfrm>
            <a:off x="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Schematic - Voltage Regulator Power and GND</a:t>
            </a:r>
            <a:endParaRPr/>
          </a:p>
        </p:txBody>
      </p:sp>
      <p:sp>
        <p:nvSpPr>
          <p:cNvPr id="907" name="Google Shape;907;p123"/>
          <p:cNvSpPr txBox="1"/>
          <p:nvPr/>
        </p:nvSpPr>
        <p:spPr>
          <a:xfrm>
            <a:off x="6760800" y="667475"/>
            <a:ext cx="21225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Placed 3V3 and 5V pins respectively on schematic to match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08" name="Google Shape;90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50" y="2963575"/>
            <a:ext cx="5775651" cy="22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837" y="877500"/>
            <a:ext cx="5346064" cy="20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